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98" r:id="rId3"/>
    <p:sldId id="7875" r:id="rId4"/>
    <p:sldId id="7907" r:id="rId5"/>
    <p:sldId id="7877" r:id="rId6"/>
    <p:sldId id="7887" r:id="rId7"/>
    <p:sldId id="7891" r:id="rId8"/>
    <p:sldId id="7893" r:id="rId9"/>
    <p:sldId id="7888" r:id="rId10"/>
    <p:sldId id="7896" r:id="rId11"/>
    <p:sldId id="2147483180" r:id="rId12"/>
    <p:sldId id="2147483181" r:id="rId13"/>
    <p:sldId id="7881" r:id="rId14"/>
    <p:sldId id="7889" r:id="rId15"/>
    <p:sldId id="21474831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Automotive Trade'!$C$13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0D225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'Total Automotive Trade'!$D$12:$I$12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'Total Automotive Trade'!$D$13:$I$13</c:f>
              <c:numCache>
                <c:formatCode>#,##0</c:formatCode>
                <c:ptCount val="6"/>
                <c:pt idx="0">
                  <c:v>58944000000</c:v>
                </c:pt>
                <c:pt idx="1">
                  <c:v>44870000000</c:v>
                </c:pt>
                <c:pt idx="2">
                  <c:v>46103000000</c:v>
                </c:pt>
                <c:pt idx="3">
                  <c:v>56681000000</c:v>
                </c:pt>
                <c:pt idx="4">
                  <c:v>68084000000</c:v>
                </c:pt>
                <c:pt idx="5">
                  <c:v>67288000000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6-45BB-A6E8-B4DA14AF0362}"/>
            </c:ext>
          </c:extLst>
        </c:ser>
        <c:ser>
          <c:idx val="1"/>
          <c:order val="1"/>
          <c:tx>
            <c:strRef>
              <c:f>'Total Automotive Trade'!$C$14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074C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'Total Automotive Trade'!$D$12:$I$12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'Total Automotive Trade'!$D$14:$I$14</c:f>
              <c:numCache>
                <c:formatCode>#,##0</c:formatCode>
                <c:ptCount val="6"/>
                <c:pt idx="0">
                  <c:v>43579000000</c:v>
                </c:pt>
                <c:pt idx="1">
                  <c:v>32405000000</c:v>
                </c:pt>
                <c:pt idx="2">
                  <c:v>35542000000</c:v>
                </c:pt>
                <c:pt idx="3" formatCode="General">
                  <c:v>38574000000</c:v>
                </c:pt>
                <c:pt idx="4" formatCode="General">
                  <c:v>47045000000</c:v>
                </c:pt>
                <c:pt idx="5" formatCode="General">
                  <c:v>46828000000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86-45BB-A6E8-B4DA14AF0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487632"/>
        <c:axId val="1144484304"/>
      </c:barChart>
      <c:lineChart>
        <c:grouping val="standard"/>
        <c:varyColors val="0"/>
        <c:ser>
          <c:idx val="2"/>
          <c:order val="2"/>
          <c:tx>
            <c:strRef>
              <c:f>'Total Automotive Trade'!$C$15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rgbClr val="666969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'Total Automotive Trade'!$D$12:$I$12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'Total Automotive Trade'!$D$15:$I$15</c:f>
              <c:numCache>
                <c:formatCode>#,##0</c:formatCode>
                <c:ptCount val="6"/>
                <c:pt idx="0">
                  <c:v>102523000000</c:v>
                </c:pt>
                <c:pt idx="1">
                  <c:v>77275000000</c:v>
                </c:pt>
                <c:pt idx="2">
                  <c:v>81645000000</c:v>
                </c:pt>
                <c:pt idx="3">
                  <c:v>95255000000</c:v>
                </c:pt>
                <c:pt idx="4">
                  <c:v>115129000000</c:v>
                </c:pt>
                <c:pt idx="5">
                  <c:v>114116000000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86-45BB-A6E8-B4DA14AF0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487632"/>
        <c:axId val="1144484304"/>
      </c:lineChart>
      <c:catAx>
        <c:axId val="114448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484304"/>
        <c:crosses val="autoZero"/>
        <c:auto val="1"/>
        <c:lblAlgn val="ctr"/>
        <c:lblOffset val="100"/>
        <c:noMultiLvlLbl val="0"/>
      </c:catAx>
      <c:valAx>
        <c:axId val="114448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487632"/>
        <c:crosses val="autoZero"/>
        <c:crossBetween val="between"/>
        <c:majorUnit val="10000000000"/>
        <c:dispUnits>
          <c:builtInUnit val="b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GB" b="1" dirty="0"/>
                    <a:t>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1"/>
              <a:t>PC Exports and Import EV v ICE (£)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25371828521448E-2"/>
          <c:y val="0.1902314814814815"/>
          <c:w val="0.89991907261592308"/>
          <c:h val="0.70294728783902016"/>
        </c:manualLayout>
      </c:layout>
      <c:lineChart>
        <c:grouping val="standard"/>
        <c:varyColors val="0"/>
        <c:ser>
          <c:idx val="0"/>
          <c:order val="0"/>
          <c:tx>
            <c:strRef>
              <c:f>'UK-EU'!$A$21</c:f>
              <c:strCache>
                <c:ptCount val="1"/>
                <c:pt idx="0">
                  <c:v>X EV</c:v>
                </c:pt>
              </c:strCache>
            </c:strRef>
          </c:tx>
          <c:spPr>
            <a:ln w="28575" cap="rnd">
              <a:solidFill>
                <a:srgbClr val="1074CB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'UK-EU'!$B$20:$G$20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H1 2024 (RY)</c:v>
                </c:pt>
              </c:strCache>
            </c:strRef>
          </c:cat>
          <c:val>
            <c:numRef>
              <c:f>'UK-EU'!$B$21:$G$21</c:f>
              <c:numCache>
                <c:formatCode>#,##0</c:formatCode>
                <c:ptCount val="6"/>
                <c:pt idx="0">
                  <c:v>3021719657</c:v>
                </c:pt>
                <c:pt idx="1">
                  <c:v>2363032844</c:v>
                </c:pt>
                <c:pt idx="2">
                  <c:v>4111293681</c:v>
                </c:pt>
                <c:pt idx="3">
                  <c:v>5609069647</c:v>
                </c:pt>
                <c:pt idx="4">
                  <c:v>8700631077</c:v>
                </c:pt>
                <c:pt idx="5">
                  <c:v>8354648163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17-4339-AEFB-14E5A22B23D8}"/>
            </c:ext>
          </c:extLst>
        </c:ser>
        <c:ser>
          <c:idx val="1"/>
          <c:order val="1"/>
          <c:tx>
            <c:strRef>
              <c:f>'UK-EU'!$A$22</c:f>
              <c:strCache>
                <c:ptCount val="1"/>
                <c:pt idx="0">
                  <c:v>X ICE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'UK-EU'!$B$20:$G$20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H1 2024 (RY)</c:v>
                </c:pt>
              </c:strCache>
            </c:strRef>
          </c:cat>
          <c:val>
            <c:numRef>
              <c:f>'UK-EU'!$B$22:$G$22</c:f>
              <c:numCache>
                <c:formatCode>#,##0</c:formatCode>
                <c:ptCount val="6"/>
                <c:pt idx="0">
                  <c:v>8943614864</c:v>
                </c:pt>
                <c:pt idx="1">
                  <c:v>5499492414</c:v>
                </c:pt>
                <c:pt idx="2">
                  <c:v>4098243472</c:v>
                </c:pt>
                <c:pt idx="3">
                  <c:v>2856849387</c:v>
                </c:pt>
                <c:pt idx="4">
                  <c:v>3297904623</c:v>
                </c:pt>
                <c:pt idx="5">
                  <c:v>2882496674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17-4339-AEFB-14E5A22B23D8}"/>
            </c:ext>
          </c:extLst>
        </c:ser>
        <c:ser>
          <c:idx val="2"/>
          <c:order val="2"/>
          <c:tx>
            <c:strRef>
              <c:f>'UK-EU'!$A$23</c:f>
              <c:strCache>
                <c:ptCount val="1"/>
                <c:pt idx="0">
                  <c:v>I EV</c:v>
                </c:pt>
              </c:strCache>
            </c:strRef>
          </c:tx>
          <c:spPr>
            <a:ln w="28575" cap="rnd">
              <a:solidFill>
                <a:srgbClr val="1074CB"/>
              </a:solidFill>
              <a:round/>
            </a:ln>
            <a:effectLst/>
          </c:spPr>
          <c:marker>
            <c:symbol val="none"/>
          </c:marker>
          <c:cat>
            <c:strRef>
              <c:f>'UK-EU'!$B$20:$G$20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H1 2024 (RY)</c:v>
                </c:pt>
              </c:strCache>
            </c:strRef>
          </c:cat>
          <c:val>
            <c:numRef>
              <c:f>'UK-EU'!$B$23:$G$23</c:f>
              <c:numCache>
                <c:formatCode>#,##0</c:formatCode>
                <c:ptCount val="6"/>
                <c:pt idx="0">
                  <c:v>1545060566</c:v>
                </c:pt>
                <c:pt idx="1">
                  <c:v>5111284082</c:v>
                </c:pt>
                <c:pt idx="2">
                  <c:v>5846258066</c:v>
                </c:pt>
                <c:pt idx="3">
                  <c:v>10267291260</c:v>
                </c:pt>
                <c:pt idx="4">
                  <c:v>12903906112</c:v>
                </c:pt>
                <c:pt idx="5">
                  <c:v>12700241325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17-4339-AEFB-14E5A22B23D8}"/>
            </c:ext>
          </c:extLst>
        </c:ser>
        <c:ser>
          <c:idx val="3"/>
          <c:order val="3"/>
          <c:tx>
            <c:strRef>
              <c:f>'UK-EU'!$A$24</c:f>
              <c:strCache>
                <c:ptCount val="1"/>
                <c:pt idx="0">
                  <c:v>I ICE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'UK-EU'!$B$20:$G$20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H1 2024 (RY)</c:v>
                </c:pt>
              </c:strCache>
            </c:strRef>
          </c:cat>
          <c:val>
            <c:numRef>
              <c:f>'UK-EU'!$B$24:$G$24</c:f>
              <c:numCache>
                <c:formatCode>#,##0</c:formatCode>
                <c:ptCount val="6"/>
                <c:pt idx="0">
                  <c:v>28396262467</c:v>
                </c:pt>
                <c:pt idx="1">
                  <c:v>18272316169</c:v>
                </c:pt>
                <c:pt idx="2">
                  <c:v>13693372981</c:v>
                </c:pt>
                <c:pt idx="3">
                  <c:v>17136404896</c:v>
                </c:pt>
                <c:pt idx="4">
                  <c:v>20424284933</c:v>
                </c:pt>
                <c:pt idx="5">
                  <c:v>20093032266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17-4339-AEFB-14E5A22B2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2822864"/>
        <c:axId val="992825744"/>
      </c:lineChart>
      <c:catAx>
        <c:axId val="9928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2825744"/>
        <c:crosses val="autoZero"/>
        <c:auto val="1"/>
        <c:lblAlgn val="ctr"/>
        <c:lblOffset val="100"/>
        <c:noMultiLvlLbl val="0"/>
      </c:catAx>
      <c:valAx>
        <c:axId val="99282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2822864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7777777777777779E-3"/>
                <c:y val="9.7638888888888886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97156605424323"/>
          <c:y val="0.10705963837853602"/>
          <c:w val="0.69013429571303586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1"/>
              <a:t>PC Exports and Import EV v ICE (£)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25371828521448E-2"/>
          <c:y val="0.1902314814814815"/>
          <c:w val="0.89991907261592308"/>
          <c:h val="0.70294728783902016"/>
        </c:manualLayout>
      </c:layout>
      <c:lineChart>
        <c:grouping val="standard"/>
        <c:varyColors val="0"/>
        <c:ser>
          <c:idx val="0"/>
          <c:order val="0"/>
          <c:tx>
            <c:strRef>
              <c:f>'UK-ROW'!$A$21</c:f>
              <c:strCache>
                <c:ptCount val="1"/>
                <c:pt idx="0">
                  <c:v>X EV</c:v>
                </c:pt>
              </c:strCache>
            </c:strRef>
          </c:tx>
          <c:spPr>
            <a:ln w="28575" cap="rnd">
              <a:solidFill>
                <a:srgbClr val="1074CB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'UK-ROW'!$B$20:$G$20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H1 2024 (RY)</c:v>
                </c:pt>
              </c:strCache>
            </c:strRef>
          </c:cat>
          <c:val>
            <c:numRef>
              <c:f>'UK-ROW'!$B$21:$G$21</c:f>
              <c:numCache>
                <c:formatCode>#,##0</c:formatCode>
                <c:ptCount val="6"/>
                <c:pt idx="0">
                  <c:v>228891647</c:v>
                </c:pt>
                <c:pt idx="1">
                  <c:v>208087540</c:v>
                </c:pt>
                <c:pt idx="2">
                  <c:v>305284034</c:v>
                </c:pt>
                <c:pt idx="3">
                  <c:v>408113247</c:v>
                </c:pt>
                <c:pt idx="4">
                  <c:v>832538603</c:v>
                </c:pt>
                <c:pt idx="5">
                  <c:v>994857635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96-400E-855B-B3936D04707B}"/>
            </c:ext>
          </c:extLst>
        </c:ser>
        <c:ser>
          <c:idx val="1"/>
          <c:order val="1"/>
          <c:tx>
            <c:strRef>
              <c:f>'UK-ROW'!$A$22</c:f>
              <c:strCache>
                <c:ptCount val="1"/>
                <c:pt idx="0">
                  <c:v>X ICE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'UK-ROW'!$B$20:$G$20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H1 2024 (RY)</c:v>
                </c:pt>
              </c:strCache>
            </c:strRef>
          </c:cat>
          <c:val>
            <c:numRef>
              <c:f>'UK-ROW'!$B$22:$G$22</c:f>
              <c:numCache>
                <c:formatCode>#,##0</c:formatCode>
                <c:ptCount val="6"/>
                <c:pt idx="0">
                  <c:v>649278887</c:v>
                </c:pt>
                <c:pt idx="1">
                  <c:v>2338224622</c:v>
                </c:pt>
                <c:pt idx="2">
                  <c:v>3821551189</c:v>
                </c:pt>
                <c:pt idx="3">
                  <c:v>4773698760</c:v>
                </c:pt>
                <c:pt idx="4">
                  <c:v>6868283916</c:v>
                </c:pt>
                <c:pt idx="5">
                  <c:v>8797564037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96-400E-855B-B3936D04707B}"/>
            </c:ext>
          </c:extLst>
        </c:ser>
        <c:ser>
          <c:idx val="2"/>
          <c:order val="2"/>
          <c:tx>
            <c:strRef>
              <c:f>'UK-ROW'!$A$23</c:f>
              <c:strCache>
                <c:ptCount val="1"/>
                <c:pt idx="0">
                  <c:v>I EV</c:v>
                </c:pt>
              </c:strCache>
            </c:strRef>
          </c:tx>
          <c:spPr>
            <a:ln w="28575" cap="rnd">
              <a:solidFill>
                <a:srgbClr val="1074CB"/>
              </a:solidFill>
              <a:round/>
            </a:ln>
            <a:effectLst/>
          </c:spPr>
          <c:marker>
            <c:symbol val="none"/>
          </c:marker>
          <c:cat>
            <c:strRef>
              <c:f>'UK-ROW'!$B$20:$G$20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H1 2024 (RY)</c:v>
                </c:pt>
              </c:strCache>
            </c:strRef>
          </c:cat>
          <c:val>
            <c:numRef>
              <c:f>'UK-ROW'!$B$23:$G$23</c:f>
              <c:numCache>
                <c:formatCode>#,##0</c:formatCode>
                <c:ptCount val="6"/>
                <c:pt idx="0">
                  <c:v>1483329257</c:v>
                </c:pt>
                <c:pt idx="1">
                  <c:v>2029720060</c:v>
                </c:pt>
                <c:pt idx="2">
                  <c:v>3726144057</c:v>
                </c:pt>
                <c:pt idx="3">
                  <c:v>6095903431</c:v>
                </c:pt>
                <c:pt idx="4">
                  <c:v>8172320123</c:v>
                </c:pt>
                <c:pt idx="5">
                  <c:v>8418303659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96-400E-855B-B3936D04707B}"/>
            </c:ext>
          </c:extLst>
        </c:ser>
        <c:ser>
          <c:idx val="3"/>
          <c:order val="3"/>
          <c:tx>
            <c:strRef>
              <c:f>'UK-ROW'!$A$24</c:f>
              <c:strCache>
                <c:ptCount val="1"/>
                <c:pt idx="0">
                  <c:v>I ICE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'UK-ROW'!$B$20:$G$20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H1 2024 (RY)</c:v>
                </c:pt>
              </c:strCache>
            </c:strRef>
          </c:cat>
          <c:val>
            <c:numRef>
              <c:f>'UK-ROW'!$B$24:$G$24</c:f>
              <c:numCache>
                <c:formatCode>#,##0</c:formatCode>
                <c:ptCount val="6"/>
                <c:pt idx="0">
                  <c:v>2842647690</c:v>
                </c:pt>
                <c:pt idx="1">
                  <c:v>1508109983</c:v>
                </c:pt>
                <c:pt idx="2">
                  <c:v>1608550776</c:v>
                </c:pt>
                <c:pt idx="3">
                  <c:v>2381686971</c:v>
                </c:pt>
                <c:pt idx="4">
                  <c:v>3933060035</c:v>
                </c:pt>
                <c:pt idx="5">
                  <c:v>4115077735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96-400E-855B-B3936D047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2822864"/>
        <c:axId val="992825744"/>
      </c:lineChart>
      <c:catAx>
        <c:axId val="9928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2825744"/>
        <c:crosses val="autoZero"/>
        <c:auto val="1"/>
        <c:lblAlgn val="ctr"/>
        <c:lblOffset val="100"/>
        <c:noMultiLvlLbl val="0"/>
      </c:catAx>
      <c:valAx>
        <c:axId val="99282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2822864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7777777777777779E-3"/>
                <c:y val="9.7638888888888886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97156605424323"/>
          <c:y val="0.10705963837853602"/>
          <c:w val="0.69013429571303586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Exports of typical parts (Value)</a:t>
            </a:r>
          </a:p>
        </c:rich>
      </c:tx>
      <c:layout>
        <c:manualLayout>
          <c:xMode val="edge"/>
          <c:yMode val="edge"/>
          <c:x val="0.29833462887799367"/>
          <c:y val="2.6360080252952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35706741122805E-2"/>
          <c:y val="0.1222119220727533"/>
          <c:w val="0.88644133833257077"/>
          <c:h val="0.79187601006975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'Parts total value'!$B$7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0D2255"/>
            </a:solidFill>
            <a:ln>
              <a:noFill/>
            </a:ln>
            <a:effectLst/>
          </c:spPr>
          <c:invertIfNegative val="0"/>
          <c:cat>
            <c:strRef>
              <c:f>'Parts total value'!$C$6:$H$6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 </c:v>
                </c:pt>
              </c:strCache>
            </c:strRef>
          </c:cat>
          <c:val>
            <c:numRef>
              <c:f>'Parts total value'!$C$7:$H$7</c:f>
              <c:numCache>
                <c:formatCode>#,##0</c:formatCode>
                <c:ptCount val="6"/>
                <c:pt idx="0">
                  <c:v>3549543991</c:v>
                </c:pt>
                <c:pt idx="1">
                  <c:v>2667224772</c:v>
                </c:pt>
                <c:pt idx="2">
                  <c:v>2372011226</c:v>
                </c:pt>
                <c:pt idx="3">
                  <c:v>2554878328</c:v>
                </c:pt>
                <c:pt idx="4">
                  <c:v>2856934456</c:v>
                </c:pt>
                <c:pt idx="5">
                  <c:v>2941822412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F-4B83-BCD7-5EBCBB05AEB0}"/>
            </c:ext>
          </c:extLst>
        </c:ser>
        <c:ser>
          <c:idx val="1"/>
          <c:order val="1"/>
          <c:tx>
            <c:strRef>
              <c:f>'Parts total value'!$B$8</c:f>
              <c:strCache>
                <c:ptCount val="1"/>
                <c:pt idx="0">
                  <c:v>Non-EU</c:v>
                </c:pt>
              </c:strCache>
            </c:strRef>
          </c:tx>
          <c:spPr>
            <a:solidFill>
              <a:srgbClr val="1074CB"/>
            </a:solidFill>
            <a:ln>
              <a:noFill/>
            </a:ln>
            <a:effectLst/>
          </c:spPr>
          <c:invertIfNegative val="0"/>
          <c:cat>
            <c:strRef>
              <c:f>'Parts total value'!$C$6:$H$6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 </c:v>
                </c:pt>
              </c:strCache>
            </c:strRef>
          </c:cat>
          <c:val>
            <c:numRef>
              <c:f>'Parts total value'!$C$8:$H$8</c:f>
              <c:numCache>
                <c:formatCode>#,##0</c:formatCode>
                <c:ptCount val="6"/>
                <c:pt idx="0">
                  <c:v>1505937804</c:v>
                </c:pt>
                <c:pt idx="1">
                  <c:v>1216999438</c:v>
                </c:pt>
                <c:pt idx="2">
                  <c:v>1341129297</c:v>
                </c:pt>
                <c:pt idx="3">
                  <c:v>1692017464</c:v>
                </c:pt>
                <c:pt idx="4">
                  <c:v>1642163736</c:v>
                </c:pt>
                <c:pt idx="5">
                  <c:v>1627897231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F-4B83-BCD7-5EBCBB05A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7129807"/>
        <c:axId val="1517128975"/>
      </c:barChart>
      <c:lineChart>
        <c:grouping val="standard"/>
        <c:varyColors val="0"/>
        <c:ser>
          <c:idx val="2"/>
          <c:order val="2"/>
          <c:tx>
            <c:strRef>
              <c:f>'Parts total value'!$B$9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666969"/>
              </a:solidFill>
              <a:round/>
            </a:ln>
            <a:effectLst/>
          </c:spPr>
          <c:marker>
            <c:symbol val="none"/>
          </c:marker>
          <c:cat>
            <c:strRef>
              <c:f>'Parts total value'!$C$6:$H$6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 </c:v>
                </c:pt>
              </c:strCache>
            </c:strRef>
          </c:cat>
          <c:val>
            <c:numRef>
              <c:f>'Parts total value'!$C$9:$H$9</c:f>
              <c:numCache>
                <c:formatCode>#,##0</c:formatCode>
                <c:ptCount val="6"/>
                <c:pt idx="0">
                  <c:v>5055481795</c:v>
                </c:pt>
                <c:pt idx="1">
                  <c:v>3884224210</c:v>
                </c:pt>
                <c:pt idx="2">
                  <c:v>3713140523</c:v>
                </c:pt>
                <c:pt idx="3">
                  <c:v>4246895792</c:v>
                </c:pt>
                <c:pt idx="4">
                  <c:v>4499098192</c:v>
                </c:pt>
                <c:pt idx="5">
                  <c:v>4569719643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0F-4B83-BCD7-5EBCBB05A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129807"/>
        <c:axId val="1517128975"/>
      </c:lineChart>
      <c:catAx>
        <c:axId val="151712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128975"/>
        <c:crosses val="autoZero"/>
        <c:auto val="1"/>
        <c:lblAlgn val="ctr"/>
        <c:lblOffset val="100"/>
        <c:noMultiLvlLbl val="0"/>
      </c:catAx>
      <c:valAx>
        <c:axId val="1517128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129807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64808300679082"/>
          <c:y val="0.16018392901666267"/>
          <c:w val="0.33670238466259911"/>
          <c:h val="5.56036834579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Imports of typical parts (Value)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7488301878226"/>
          <c:y val="0.1222119537805969"/>
          <c:w val="0.87347512960866269"/>
          <c:h val="0.79187595607205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'Parts total value'!$B$14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0D2255"/>
            </a:solidFill>
            <a:ln>
              <a:noFill/>
            </a:ln>
            <a:effectLst/>
          </c:spPr>
          <c:invertIfNegative val="0"/>
          <c:cat>
            <c:strRef>
              <c:f>'Parts total value'!$C$13:$H$13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 </c:v>
                </c:pt>
              </c:strCache>
            </c:strRef>
          </c:cat>
          <c:val>
            <c:numRef>
              <c:f>'Parts total value'!$C$14:$H$14</c:f>
              <c:numCache>
                <c:formatCode>#,##0</c:formatCode>
                <c:ptCount val="6"/>
                <c:pt idx="0">
                  <c:v>10457462624</c:v>
                </c:pt>
                <c:pt idx="1">
                  <c:v>7542683800</c:v>
                </c:pt>
                <c:pt idx="2">
                  <c:v>7276835891</c:v>
                </c:pt>
                <c:pt idx="3">
                  <c:v>7628015822</c:v>
                </c:pt>
                <c:pt idx="4">
                  <c:v>8987145509</c:v>
                </c:pt>
                <c:pt idx="5">
                  <c:v>8767363438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6-4024-B4E7-ED9D7577D58E}"/>
            </c:ext>
          </c:extLst>
        </c:ser>
        <c:ser>
          <c:idx val="1"/>
          <c:order val="1"/>
          <c:tx>
            <c:strRef>
              <c:f>'Parts total value'!$B$15</c:f>
              <c:strCache>
                <c:ptCount val="1"/>
                <c:pt idx="0">
                  <c:v>Non-EU</c:v>
                </c:pt>
              </c:strCache>
            </c:strRef>
          </c:tx>
          <c:spPr>
            <a:solidFill>
              <a:srgbClr val="1074CB"/>
            </a:solidFill>
            <a:ln>
              <a:noFill/>
            </a:ln>
            <a:effectLst/>
          </c:spPr>
          <c:invertIfNegative val="0"/>
          <c:cat>
            <c:strRef>
              <c:f>'Parts total value'!$C$13:$H$13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 </c:v>
                </c:pt>
              </c:strCache>
            </c:strRef>
          </c:cat>
          <c:val>
            <c:numRef>
              <c:f>'Parts total value'!$C$15:$H$15</c:f>
              <c:numCache>
                <c:formatCode>#,##0</c:formatCode>
                <c:ptCount val="6"/>
                <c:pt idx="0">
                  <c:v>2406819082</c:v>
                </c:pt>
                <c:pt idx="1">
                  <c:v>1779626971</c:v>
                </c:pt>
                <c:pt idx="2">
                  <c:v>1973705786</c:v>
                </c:pt>
                <c:pt idx="3">
                  <c:v>2147238715</c:v>
                </c:pt>
                <c:pt idx="4">
                  <c:v>2249071885</c:v>
                </c:pt>
                <c:pt idx="5">
                  <c:v>2139965449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6-4024-B4E7-ED9D7577D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0255743"/>
        <c:axId val="1750247423"/>
      </c:barChart>
      <c:lineChart>
        <c:grouping val="standard"/>
        <c:varyColors val="0"/>
        <c:ser>
          <c:idx val="2"/>
          <c:order val="2"/>
          <c:tx>
            <c:strRef>
              <c:f>'Parts total value'!$B$16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666969"/>
              </a:solidFill>
              <a:round/>
            </a:ln>
            <a:effectLst/>
          </c:spPr>
          <c:marker>
            <c:symbol val="none"/>
          </c:marker>
          <c:cat>
            <c:strRef>
              <c:f>'Parts total value'!$C$13:$H$13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 </c:v>
                </c:pt>
              </c:strCache>
            </c:strRef>
          </c:cat>
          <c:val>
            <c:numRef>
              <c:f>'Parts total value'!$C$16:$H$16</c:f>
              <c:numCache>
                <c:formatCode>#,##0</c:formatCode>
                <c:ptCount val="6"/>
                <c:pt idx="0">
                  <c:v>12864281706</c:v>
                </c:pt>
                <c:pt idx="1">
                  <c:v>9322310771</c:v>
                </c:pt>
                <c:pt idx="2">
                  <c:v>9250541677</c:v>
                </c:pt>
                <c:pt idx="3">
                  <c:v>9775254537</c:v>
                </c:pt>
                <c:pt idx="4">
                  <c:v>11236217394</c:v>
                </c:pt>
                <c:pt idx="5">
                  <c:v>10907328887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E6-4024-B4E7-ED9D7577D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0255743"/>
        <c:axId val="1750247423"/>
      </c:lineChart>
      <c:catAx>
        <c:axId val="175025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247423"/>
        <c:crosses val="autoZero"/>
        <c:auto val="1"/>
        <c:lblAlgn val="ctr"/>
        <c:lblOffset val="100"/>
        <c:noMultiLvlLbl val="0"/>
      </c:catAx>
      <c:valAx>
        <c:axId val="1750247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255743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4098584874875"/>
          <c:y val="0.14700366758062133"/>
          <c:w val="0.3446943094206415"/>
          <c:h val="5.5603697884343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Automotive share of all UK manufactured good exports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D225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1111111111111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2A-4541-B913-91936C1C88B0}"/>
                </c:ext>
              </c:extLst>
            </c:dLbl>
            <c:dLbl>
              <c:idx val="1"/>
              <c:layout>
                <c:manualLayout>
                  <c:x val="0"/>
                  <c:y val="-2.4259259259259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2A-4541-B913-91936C1C88B0}"/>
                </c:ext>
              </c:extLst>
            </c:dLbl>
            <c:dLbl>
              <c:idx val="2"/>
              <c:layout>
                <c:manualLayout>
                  <c:x val="-5.0925337632079971E-17"/>
                  <c:y val="2.2037037037036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2A-4541-B913-91936C1C88B0}"/>
                </c:ext>
              </c:extLst>
            </c:dLbl>
            <c:dLbl>
              <c:idx val="3"/>
              <c:layout>
                <c:manualLayout>
                  <c:x val="-5.5555555555556572E-3"/>
                  <c:y val="-1.11111111111115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2A-4541-B913-91936C1C88B0}"/>
                </c:ext>
              </c:extLst>
            </c:dLbl>
            <c:dLbl>
              <c:idx val="4"/>
              <c:layout>
                <c:manualLayout>
                  <c:x val="0"/>
                  <c:y val="8.14814814814819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2A-4541-B913-91936C1C88B0}"/>
                </c:ext>
              </c:extLst>
            </c:dLbl>
            <c:dLbl>
              <c:idx val="5"/>
              <c:layout>
                <c:manualLayout>
                  <c:x val="0"/>
                  <c:y val="1.27777777777777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2A-4541-B913-91936C1C8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Automotive Trade'!$G$53:$L$53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H1 2024 (RY)</c:v>
                </c:pt>
              </c:strCache>
            </c:strRef>
          </c:cat>
          <c:val>
            <c:numRef>
              <c:f>'Total Automotive Trade'!$G$54:$L$54</c:f>
              <c:numCache>
                <c:formatCode>0.0%</c:formatCode>
                <c:ptCount val="6"/>
                <c:pt idx="0">
                  <c:v>0.13413215305820939</c:v>
                </c:pt>
                <c:pt idx="1">
                  <c:v>0.1150990978191376</c:v>
                </c:pt>
                <c:pt idx="2">
                  <c:v>0.12231357177516768</c:v>
                </c:pt>
                <c:pt idx="3">
                  <c:v>0.10605439913779593</c:v>
                </c:pt>
                <c:pt idx="4">
                  <c:v>0.13388905806649914</c:v>
                </c:pt>
                <c:pt idx="5">
                  <c:v>0.13869291963582298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D-43F7-B96F-BD6C8DFA961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7390975"/>
        <c:axId val="1527390559"/>
      </c:barChart>
      <c:catAx>
        <c:axId val="152739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390559"/>
        <c:crosses val="autoZero"/>
        <c:auto val="1"/>
        <c:lblAlgn val="ctr"/>
        <c:lblOffset val="100"/>
        <c:noMultiLvlLbl val="0"/>
      </c:catAx>
      <c:valAx>
        <c:axId val="152739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390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'Trade in Finished Vehicles'!$C$6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0D2255"/>
            </a:solidFill>
            <a:ln>
              <a:noFill/>
            </a:ln>
            <a:effectLst/>
          </c:spPr>
          <c:invertIfNegative val="0"/>
          <c:cat>
            <c:strRef>
              <c:f>'Trade in Finished Vehicles'!$D$5:$I$5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'Trade in Finished Vehicles'!$D$6:$I$6</c:f>
              <c:numCache>
                <c:formatCode>#,##0</c:formatCode>
                <c:ptCount val="6"/>
                <c:pt idx="0">
                  <c:v>32886997020</c:v>
                </c:pt>
                <c:pt idx="1">
                  <c:v>23054456143</c:v>
                </c:pt>
                <c:pt idx="2">
                  <c:v>24631092928</c:v>
                </c:pt>
                <c:pt idx="3">
                  <c:v>27647745213</c:v>
                </c:pt>
                <c:pt idx="4">
                  <c:v>34541186648</c:v>
                </c:pt>
                <c:pt idx="5">
                  <c:v>34020169270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1-4B82-8AC3-953F17F394CB}"/>
            </c:ext>
          </c:extLst>
        </c:ser>
        <c:ser>
          <c:idx val="1"/>
          <c:order val="1"/>
          <c:tx>
            <c:strRef>
              <c:f>'Trade in Finished Vehicles'!$C$7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1074CB"/>
            </a:solidFill>
            <a:ln>
              <a:noFill/>
            </a:ln>
            <a:effectLst/>
          </c:spPr>
          <c:invertIfNegative val="0"/>
          <c:cat>
            <c:strRef>
              <c:f>'Trade in Finished Vehicles'!$D$5:$I$5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'Trade in Finished Vehicles'!$D$7:$I$7</c:f>
              <c:numCache>
                <c:formatCode>#,##0</c:formatCode>
                <c:ptCount val="6"/>
                <c:pt idx="0">
                  <c:v>42813275109</c:v>
                </c:pt>
                <c:pt idx="1">
                  <c:v>33126829009</c:v>
                </c:pt>
                <c:pt idx="2">
                  <c:v>33046381959</c:v>
                </c:pt>
                <c:pt idx="3">
                  <c:v>46149544098</c:v>
                </c:pt>
                <c:pt idx="4">
                  <c:v>57873827198</c:v>
                </c:pt>
                <c:pt idx="5">
                  <c:v>57601931111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1-4B82-8AC3-953F17F39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6845679"/>
        <c:axId val="856848175"/>
      </c:barChart>
      <c:lineChart>
        <c:grouping val="standard"/>
        <c:varyColors val="0"/>
        <c:ser>
          <c:idx val="2"/>
          <c:order val="2"/>
          <c:tx>
            <c:strRef>
              <c:f>'Trade in Finished Vehicles'!$C$8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666969"/>
              </a:solidFill>
              <a:round/>
            </a:ln>
            <a:effectLst/>
          </c:spPr>
          <c:marker>
            <c:symbol val="none"/>
          </c:marker>
          <c:cat>
            <c:strRef>
              <c:f>'Trade in Finished Vehicles'!$D$5:$I$5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'Trade in Finished Vehicles'!$D$8:$I$8</c:f>
              <c:numCache>
                <c:formatCode>#,##0</c:formatCode>
                <c:ptCount val="6"/>
                <c:pt idx="0">
                  <c:v>75700272129</c:v>
                </c:pt>
                <c:pt idx="1">
                  <c:v>56181285152</c:v>
                </c:pt>
                <c:pt idx="2">
                  <c:v>57677474887</c:v>
                </c:pt>
                <c:pt idx="3">
                  <c:v>73797289311</c:v>
                </c:pt>
                <c:pt idx="4">
                  <c:v>92415013846</c:v>
                </c:pt>
                <c:pt idx="5">
                  <c:v>91622100381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B1-4B82-8AC3-953F17F39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845679"/>
        <c:axId val="856848175"/>
      </c:lineChart>
      <c:catAx>
        <c:axId val="85684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848175"/>
        <c:crosses val="autoZero"/>
        <c:auto val="1"/>
        <c:lblAlgn val="ctr"/>
        <c:lblOffset val="100"/>
        <c:noMultiLvlLbl val="0"/>
      </c:catAx>
      <c:valAx>
        <c:axId val="85684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845679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algn="ctr" rtl="0">
                  <a:defRPr lang="en-GB" sz="1197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97870196191059"/>
          <c:y val="6.7415191787483411E-2"/>
          <c:w val="0.26742810815224216"/>
          <c:h val="5.1619426616205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'Car exports'!$B$7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0D2255"/>
            </a:solidFill>
            <a:ln>
              <a:noFill/>
            </a:ln>
            <a:effectLst/>
          </c:spPr>
          <c:invertIfNegative val="0"/>
          <c:cat>
            <c:strRef>
              <c:f>'Car exports'!$C$6:$H$6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'Car exports'!$C$7:$H$7</c:f>
              <c:numCache>
                <c:formatCode>#,##0</c:formatCode>
                <c:ptCount val="6"/>
                <c:pt idx="0">
                  <c:v>11965334521</c:v>
                </c:pt>
                <c:pt idx="1">
                  <c:v>7862525258</c:v>
                </c:pt>
                <c:pt idx="2">
                  <c:v>8209537153</c:v>
                </c:pt>
                <c:pt idx="3">
                  <c:v>8465919034</c:v>
                </c:pt>
                <c:pt idx="4">
                  <c:v>11998535700</c:v>
                </c:pt>
                <c:pt idx="5">
                  <c:v>11233818899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B-48F6-A2F8-A2E95B3917A8}"/>
            </c:ext>
          </c:extLst>
        </c:ser>
        <c:ser>
          <c:idx val="1"/>
          <c:order val="1"/>
          <c:tx>
            <c:strRef>
              <c:f>'Car exports'!$B$8</c:f>
              <c:strCache>
                <c:ptCount val="1"/>
                <c:pt idx="0">
                  <c:v>Non-Eu</c:v>
                </c:pt>
              </c:strCache>
            </c:strRef>
          </c:tx>
          <c:spPr>
            <a:solidFill>
              <a:srgbClr val="1074CB"/>
            </a:solidFill>
            <a:ln>
              <a:noFill/>
            </a:ln>
            <a:effectLst/>
          </c:spPr>
          <c:invertIfNegative val="0"/>
          <c:cat>
            <c:strRef>
              <c:f>'Car exports'!$C$6:$H$6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'Car exports'!$C$8:$H$8</c:f>
              <c:numCache>
                <c:formatCode>#,##0</c:formatCode>
                <c:ptCount val="6"/>
                <c:pt idx="0">
                  <c:v>18122148339</c:v>
                </c:pt>
                <c:pt idx="1">
                  <c:v>12766203026</c:v>
                </c:pt>
                <c:pt idx="2">
                  <c:v>13734798969</c:v>
                </c:pt>
                <c:pt idx="3">
                  <c:v>15367030305</c:v>
                </c:pt>
                <c:pt idx="4">
                  <c:v>17725784552</c:v>
                </c:pt>
                <c:pt idx="5">
                  <c:v>18146350798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B-48F6-A2F8-A2E95B391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662223"/>
        <c:axId val="1743663887"/>
      </c:barChart>
      <c:lineChart>
        <c:grouping val="standard"/>
        <c:varyColors val="0"/>
        <c:ser>
          <c:idx val="2"/>
          <c:order val="2"/>
          <c:tx>
            <c:strRef>
              <c:f>'Car exports'!$B$9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9A9B9D"/>
              </a:solidFill>
              <a:round/>
            </a:ln>
            <a:effectLst/>
          </c:spPr>
          <c:marker>
            <c:symbol val="none"/>
          </c:marker>
          <c:cat>
            <c:strRef>
              <c:f>'Car exports'!$C$6:$H$6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'Car exports'!$C$9:$H$9</c:f>
              <c:numCache>
                <c:formatCode>#,##0</c:formatCode>
                <c:ptCount val="6"/>
                <c:pt idx="0">
                  <c:v>30087482860</c:v>
                </c:pt>
                <c:pt idx="1">
                  <c:v>20628728284</c:v>
                </c:pt>
                <c:pt idx="2">
                  <c:v>21944336122</c:v>
                </c:pt>
                <c:pt idx="3">
                  <c:v>23832949339</c:v>
                </c:pt>
                <c:pt idx="4">
                  <c:v>29724320252</c:v>
                </c:pt>
                <c:pt idx="5">
                  <c:v>29380169697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CB-48F6-A2F8-A2E95B391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662223"/>
        <c:axId val="1743663887"/>
      </c:lineChart>
      <c:catAx>
        <c:axId val="174366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663887"/>
        <c:crosses val="autoZero"/>
        <c:auto val="1"/>
        <c:lblAlgn val="ctr"/>
        <c:lblOffset val="100"/>
        <c:noMultiLvlLbl val="0"/>
      </c:catAx>
      <c:valAx>
        <c:axId val="1743663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662223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algn="ctr" rtl="0">
                  <a:defRPr lang="en-GB" sz="1197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83976838251144"/>
          <c:y val="4.2717244380254017E-2"/>
          <c:w val="0.43298871161898012"/>
          <c:h val="8.5934056559509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197" b="0" i="0" u="none" strike="noStrike" kern="1200" baseline="0">
          <a:solidFill>
            <a:schemeClr val="tx2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lang="en-GB" sz="1400"/>
              <a:t>UK vehicle production (rolling year basis)</a:t>
            </a:r>
          </a:p>
        </c:rich>
      </c:tx>
      <c:layout>
        <c:manualLayout>
          <c:xMode val="edge"/>
          <c:yMode val="edge"/>
          <c:x val="0.20388387851529299"/>
          <c:y val="6.262168391680388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092946714993968E-2"/>
          <c:y val="0.1902314814814815"/>
          <c:w val="0.83647273257509491"/>
          <c:h val="0.7152380431612716"/>
        </c:manualLayout>
      </c:layout>
      <c:areaChart>
        <c:grouping val="stacked"/>
        <c:varyColors val="0"/>
        <c:ser>
          <c:idx val="0"/>
          <c:order val="0"/>
          <c:tx>
            <c:strRef>
              <c:f>'UK vehicle production'!$C$3</c:f>
              <c:strCache>
                <c:ptCount val="1"/>
                <c:pt idx="0">
                  <c:v>Car Exports</c:v>
                </c:pt>
              </c:strCache>
            </c:strRef>
          </c:tx>
          <c:spPr>
            <a:solidFill>
              <a:srgbClr val="1074CB"/>
            </a:solidFill>
            <a:ln w="25400">
              <a:noFill/>
            </a:ln>
          </c:spPr>
          <c:cat>
            <c:numRef>
              <c:f>'UK vehicle production'!$D$2:$DD$2</c:f>
              <c:numCache>
                <c:formatCode>mmm\-yy</c:formatCode>
                <c:ptCount val="10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</c:numCache>
            </c:numRef>
          </c:cat>
          <c:val>
            <c:numRef>
              <c:f>'UK vehicle production'!$D$3:$DD$3</c:f>
              <c:numCache>
                <c:formatCode>#,##0</c:formatCode>
                <c:ptCount val="105"/>
                <c:pt idx="0">
                  <c:v>1237299</c:v>
                </c:pt>
                <c:pt idx="1">
                  <c:v>1246079</c:v>
                </c:pt>
                <c:pt idx="2">
                  <c:v>1260857</c:v>
                </c:pt>
                <c:pt idx="3">
                  <c:v>1284205</c:v>
                </c:pt>
                <c:pt idx="4">
                  <c:v>1305227</c:v>
                </c:pt>
                <c:pt idx="5">
                  <c:v>1313208</c:v>
                </c:pt>
                <c:pt idx="6">
                  <c:v>1318945</c:v>
                </c:pt>
                <c:pt idx="7">
                  <c:v>1326440</c:v>
                </c:pt>
                <c:pt idx="8">
                  <c:v>1332258</c:v>
                </c:pt>
                <c:pt idx="9">
                  <c:v>1334304</c:v>
                </c:pt>
                <c:pt idx="10">
                  <c:v>1349322</c:v>
                </c:pt>
                <c:pt idx="11">
                  <c:v>1349443</c:v>
                </c:pt>
                <c:pt idx="12">
                  <c:v>1360528</c:v>
                </c:pt>
                <c:pt idx="13">
                  <c:v>1373737</c:v>
                </c:pt>
                <c:pt idx="14">
                  <c:v>1385609</c:v>
                </c:pt>
                <c:pt idx="15">
                  <c:v>1362860</c:v>
                </c:pt>
                <c:pt idx="16">
                  <c:v>1356207</c:v>
                </c:pt>
                <c:pt idx="17">
                  <c:v>1339549</c:v>
                </c:pt>
                <c:pt idx="18">
                  <c:v>1344447</c:v>
                </c:pt>
                <c:pt idx="19">
                  <c:v>1339091</c:v>
                </c:pt>
                <c:pt idx="20">
                  <c:v>1337241</c:v>
                </c:pt>
                <c:pt idx="21">
                  <c:v>1342516</c:v>
                </c:pt>
                <c:pt idx="22">
                  <c:v>1343319</c:v>
                </c:pt>
                <c:pt idx="23">
                  <c:v>1334538</c:v>
                </c:pt>
                <c:pt idx="24">
                  <c:v>1336285</c:v>
                </c:pt>
                <c:pt idx="25">
                  <c:v>1335364</c:v>
                </c:pt>
                <c:pt idx="26">
                  <c:v>1319857</c:v>
                </c:pt>
                <c:pt idx="27">
                  <c:v>1324556</c:v>
                </c:pt>
                <c:pt idx="28">
                  <c:v>1322953</c:v>
                </c:pt>
                <c:pt idx="29">
                  <c:v>1329374</c:v>
                </c:pt>
                <c:pt idx="30">
                  <c:v>1324942</c:v>
                </c:pt>
                <c:pt idx="31">
                  <c:v>1322092</c:v>
                </c:pt>
                <c:pt idx="32">
                  <c:v>1302444</c:v>
                </c:pt>
                <c:pt idx="33">
                  <c:v>1290537</c:v>
                </c:pt>
                <c:pt idx="34">
                  <c:v>1259461</c:v>
                </c:pt>
                <c:pt idx="35">
                  <c:v>1237608</c:v>
                </c:pt>
                <c:pt idx="36">
                  <c:v>1212361</c:v>
                </c:pt>
                <c:pt idx="37">
                  <c:v>1193194</c:v>
                </c:pt>
                <c:pt idx="38">
                  <c:v>1177825</c:v>
                </c:pt>
                <c:pt idx="39">
                  <c:v>1131464</c:v>
                </c:pt>
                <c:pt idx="40">
                  <c:v>1117982</c:v>
                </c:pt>
                <c:pt idx="41">
                  <c:v>1095621</c:v>
                </c:pt>
                <c:pt idx="42">
                  <c:v>1080839</c:v>
                </c:pt>
                <c:pt idx="43">
                  <c:v>1081288</c:v>
                </c:pt>
                <c:pt idx="44">
                  <c:v>1076637</c:v>
                </c:pt>
                <c:pt idx="45">
                  <c:v>1073623</c:v>
                </c:pt>
                <c:pt idx="46">
                  <c:v>1058681</c:v>
                </c:pt>
                <c:pt idx="47">
                  <c:v>1055997</c:v>
                </c:pt>
                <c:pt idx="48">
                  <c:v>1059846</c:v>
                </c:pt>
                <c:pt idx="49">
                  <c:v>1056847</c:v>
                </c:pt>
                <c:pt idx="50">
                  <c:v>1019317</c:v>
                </c:pt>
                <c:pt idx="51">
                  <c:v>962154</c:v>
                </c:pt>
                <c:pt idx="52">
                  <c:v>872554</c:v>
                </c:pt>
                <c:pt idx="53">
                  <c:v>831687</c:v>
                </c:pt>
                <c:pt idx="54">
                  <c:v>817081</c:v>
                </c:pt>
                <c:pt idx="55">
                  <c:v>786886</c:v>
                </c:pt>
                <c:pt idx="56">
                  <c:v>777449</c:v>
                </c:pt>
                <c:pt idx="57">
                  <c:v>756099</c:v>
                </c:pt>
                <c:pt idx="58">
                  <c:v>756409</c:v>
                </c:pt>
                <c:pt idx="59">
                  <c:v>749038</c:v>
                </c:pt>
                <c:pt idx="60">
                  <c:v>720523</c:v>
                </c:pt>
                <c:pt idx="61">
                  <c:v>712840</c:v>
                </c:pt>
                <c:pt idx="62">
                  <c:v>746271</c:v>
                </c:pt>
                <c:pt idx="63">
                  <c:v>806450</c:v>
                </c:pt>
                <c:pt idx="64">
                  <c:v>849168</c:v>
                </c:pt>
                <c:pt idx="65">
                  <c:v>856178</c:v>
                </c:pt>
                <c:pt idx="66">
                  <c:v>829121</c:v>
                </c:pt>
                <c:pt idx="67">
                  <c:v>815073</c:v>
                </c:pt>
                <c:pt idx="68">
                  <c:v>780415</c:v>
                </c:pt>
                <c:pt idx="69">
                  <c:v>741767</c:v>
                </c:pt>
                <c:pt idx="70">
                  <c:v>714225</c:v>
                </c:pt>
                <c:pt idx="71">
                  <c:v>705826</c:v>
                </c:pt>
                <c:pt idx="72">
                  <c:v>693712</c:v>
                </c:pt>
                <c:pt idx="73">
                  <c:v>657179</c:v>
                </c:pt>
                <c:pt idx="74">
                  <c:v>617717</c:v>
                </c:pt>
                <c:pt idx="75">
                  <c:v>605172</c:v>
                </c:pt>
                <c:pt idx="76">
                  <c:v>609344</c:v>
                </c:pt>
                <c:pt idx="77">
                  <c:v>606438</c:v>
                </c:pt>
                <c:pt idx="78">
                  <c:v>607712</c:v>
                </c:pt>
                <c:pt idx="79">
                  <c:v>617704</c:v>
                </c:pt>
                <c:pt idx="80" formatCode="General">
                  <c:v>613785</c:v>
                </c:pt>
                <c:pt idx="81" formatCode="General">
                  <c:v>617133</c:v>
                </c:pt>
                <c:pt idx="82" formatCode="General">
                  <c:v>613963</c:v>
                </c:pt>
                <c:pt idx="83" formatCode="General">
                  <c:v>606838</c:v>
                </c:pt>
                <c:pt idx="84" formatCode="General">
                  <c:v>605971</c:v>
                </c:pt>
                <c:pt idx="85" formatCode="General">
                  <c:v>611819</c:v>
                </c:pt>
                <c:pt idx="86" formatCode="General">
                  <c:v>617598</c:v>
                </c:pt>
                <c:pt idx="87" formatCode="General">
                  <c:v>624579</c:v>
                </c:pt>
                <c:pt idx="88" formatCode="General">
                  <c:v>636287</c:v>
                </c:pt>
                <c:pt idx="89" formatCode="General">
                  <c:v>650015</c:v>
                </c:pt>
                <c:pt idx="90" formatCode="General">
                  <c:v>666800</c:v>
                </c:pt>
                <c:pt idx="91" formatCode="General">
                  <c:v>664650</c:v>
                </c:pt>
                <c:pt idx="92" formatCode="General">
                  <c:v>680421</c:v>
                </c:pt>
                <c:pt idx="93" formatCode="General">
                  <c:v>699295</c:v>
                </c:pt>
                <c:pt idx="94" formatCode="General">
                  <c:v>708415</c:v>
                </c:pt>
                <c:pt idx="95" formatCode="General">
                  <c:v>713870</c:v>
                </c:pt>
                <c:pt idx="96" formatCode="General">
                  <c:v>720429</c:v>
                </c:pt>
                <c:pt idx="97" formatCode="General">
                  <c:v>723044</c:v>
                </c:pt>
                <c:pt idx="98" formatCode="General">
                  <c:v>700970</c:v>
                </c:pt>
                <c:pt idx="99" formatCode="General">
                  <c:v>694002</c:v>
                </c:pt>
                <c:pt idx="100" formatCode="General">
                  <c:v>683042</c:v>
                </c:pt>
                <c:pt idx="101" formatCode="General">
                  <c:v>663847</c:v>
                </c:pt>
                <c:pt idx="102" formatCode="General">
                  <c:v>653546</c:v>
                </c:pt>
                <c:pt idx="103" formatCode="General">
                  <c:v>651354</c:v>
                </c:pt>
                <c:pt idx="104" formatCode="General">
                  <c:v>638052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B-48D5-AD97-C762A2DF6E22}"/>
            </c:ext>
          </c:extLst>
        </c:ser>
        <c:ser>
          <c:idx val="1"/>
          <c:order val="1"/>
          <c:tx>
            <c:strRef>
              <c:f>'UK vehicle production'!$C$4</c:f>
              <c:strCache>
                <c:ptCount val="1"/>
                <c:pt idx="0">
                  <c:v>CV exports</c:v>
                </c:pt>
              </c:strCache>
            </c:strRef>
          </c:tx>
          <c:spPr>
            <a:solidFill>
              <a:srgbClr val="0D2255"/>
            </a:solidFill>
            <a:ln w="25400">
              <a:noFill/>
            </a:ln>
          </c:spPr>
          <c:cat>
            <c:numRef>
              <c:f>'UK vehicle production'!$D$2:$DD$2</c:f>
              <c:numCache>
                <c:formatCode>mmm\-yy</c:formatCode>
                <c:ptCount val="10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</c:numCache>
            </c:numRef>
          </c:cat>
          <c:val>
            <c:numRef>
              <c:f>'UK vehicle production'!$D$4:$DD$4</c:f>
              <c:numCache>
                <c:formatCode>#,##0</c:formatCode>
                <c:ptCount val="105"/>
                <c:pt idx="0">
                  <c:v>47179</c:v>
                </c:pt>
                <c:pt idx="1">
                  <c:v>48545</c:v>
                </c:pt>
                <c:pt idx="2">
                  <c:v>49285</c:v>
                </c:pt>
                <c:pt idx="3">
                  <c:v>49235</c:v>
                </c:pt>
                <c:pt idx="4">
                  <c:v>48670</c:v>
                </c:pt>
                <c:pt idx="5">
                  <c:v>48882</c:v>
                </c:pt>
                <c:pt idx="6">
                  <c:v>47822</c:v>
                </c:pt>
                <c:pt idx="7">
                  <c:v>48419</c:v>
                </c:pt>
                <c:pt idx="8">
                  <c:v>48054</c:v>
                </c:pt>
                <c:pt idx="9">
                  <c:v>48865</c:v>
                </c:pt>
                <c:pt idx="10">
                  <c:v>52137</c:v>
                </c:pt>
                <c:pt idx="11">
                  <c:v>54189</c:v>
                </c:pt>
                <c:pt idx="12">
                  <c:v>54842</c:v>
                </c:pt>
                <c:pt idx="13">
                  <c:v>56434</c:v>
                </c:pt>
                <c:pt idx="14">
                  <c:v>57129</c:v>
                </c:pt>
                <c:pt idx="15">
                  <c:v>57452</c:v>
                </c:pt>
                <c:pt idx="16">
                  <c:v>56978</c:v>
                </c:pt>
                <c:pt idx="17">
                  <c:v>57428</c:v>
                </c:pt>
                <c:pt idx="18">
                  <c:v>57811</c:v>
                </c:pt>
                <c:pt idx="19">
                  <c:v>56589</c:v>
                </c:pt>
                <c:pt idx="20">
                  <c:v>57392</c:v>
                </c:pt>
                <c:pt idx="21">
                  <c:v>56168</c:v>
                </c:pt>
                <c:pt idx="22">
                  <c:v>53062</c:v>
                </c:pt>
                <c:pt idx="23">
                  <c:v>50139</c:v>
                </c:pt>
                <c:pt idx="24">
                  <c:v>48899</c:v>
                </c:pt>
                <c:pt idx="25">
                  <c:v>47965</c:v>
                </c:pt>
                <c:pt idx="26">
                  <c:v>47013</c:v>
                </c:pt>
                <c:pt idx="27">
                  <c:v>46939</c:v>
                </c:pt>
                <c:pt idx="28">
                  <c:v>48088</c:v>
                </c:pt>
                <c:pt idx="29">
                  <c:v>48600</c:v>
                </c:pt>
                <c:pt idx="30">
                  <c:v>48954</c:v>
                </c:pt>
                <c:pt idx="31">
                  <c:v>49955</c:v>
                </c:pt>
                <c:pt idx="32">
                  <c:v>49951</c:v>
                </c:pt>
                <c:pt idx="33">
                  <c:v>49345</c:v>
                </c:pt>
                <c:pt idx="34">
                  <c:v>49649</c:v>
                </c:pt>
                <c:pt idx="35">
                  <c:v>49250</c:v>
                </c:pt>
                <c:pt idx="36">
                  <c:v>50320</c:v>
                </c:pt>
                <c:pt idx="37">
                  <c:v>51362</c:v>
                </c:pt>
                <c:pt idx="38">
                  <c:v>53538</c:v>
                </c:pt>
                <c:pt idx="39">
                  <c:v>53847</c:v>
                </c:pt>
                <c:pt idx="40">
                  <c:v>49196</c:v>
                </c:pt>
                <c:pt idx="41">
                  <c:v>45265</c:v>
                </c:pt>
                <c:pt idx="42">
                  <c:v>42182</c:v>
                </c:pt>
                <c:pt idx="43">
                  <c:v>40352</c:v>
                </c:pt>
                <c:pt idx="44">
                  <c:v>41870</c:v>
                </c:pt>
                <c:pt idx="45">
                  <c:v>42877</c:v>
                </c:pt>
                <c:pt idx="46">
                  <c:v>43291</c:v>
                </c:pt>
                <c:pt idx="47">
                  <c:v>44969</c:v>
                </c:pt>
                <c:pt idx="48">
                  <c:v>46110</c:v>
                </c:pt>
                <c:pt idx="49">
                  <c:v>45438</c:v>
                </c:pt>
                <c:pt idx="50">
                  <c:v>43717</c:v>
                </c:pt>
                <c:pt idx="51">
                  <c:v>41610</c:v>
                </c:pt>
                <c:pt idx="52">
                  <c:v>41085</c:v>
                </c:pt>
                <c:pt idx="53">
                  <c:v>40483</c:v>
                </c:pt>
                <c:pt idx="54">
                  <c:v>40853</c:v>
                </c:pt>
                <c:pt idx="55">
                  <c:v>40987</c:v>
                </c:pt>
                <c:pt idx="56">
                  <c:v>39914</c:v>
                </c:pt>
                <c:pt idx="57">
                  <c:v>39927</c:v>
                </c:pt>
                <c:pt idx="58">
                  <c:v>38945</c:v>
                </c:pt>
                <c:pt idx="59">
                  <c:v>38455</c:v>
                </c:pt>
                <c:pt idx="60">
                  <c:v>37893</c:v>
                </c:pt>
                <c:pt idx="61">
                  <c:v>36382</c:v>
                </c:pt>
                <c:pt idx="62">
                  <c:v>33995</c:v>
                </c:pt>
                <c:pt idx="63">
                  <c:v>34091</c:v>
                </c:pt>
                <c:pt idx="64">
                  <c:v>37080</c:v>
                </c:pt>
                <c:pt idx="65">
                  <c:v>39527</c:v>
                </c:pt>
                <c:pt idx="66">
                  <c:v>39909</c:v>
                </c:pt>
                <c:pt idx="67">
                  <c:v>40380</c:v>
                </c:pt>
                <c:pt idx="68">
                  <c:v>39889</c:v>
                </c:pt>
                <c:pt idx="69">
                  <c:v>39280</c:v>
                </c:pt>
                <c:pt idx="70">
                  <c:v>39529</c:v>
                </c:pt>
                <c:pt idx="71">
                  <c:v>38698</c:v>
                </c:pt>
                <c:pt idx="72">
                  <c:v>37458</c:v>
                </c:pt>
                <c:pt idx="73">
                  <c:v>38416</c:v>
                </c:pt>
                <c:pt idx="74">
                  <c:v>40405</c:v>
                </c:pt>
                <c:pt idx="75">
                  <c:v>43331</c:v>
                </c:pt>
                <c:pt idx="76">
                  <c:v>45065</c:v>
                </c:pt>
                <c:pt idx="77">
                  <c:v>47629</c:v>
                </c:pt>
                <c:pt idx="78">
                  <c:v>50797</c:v>
                </c:pt>
                <c:pt idx="79">
                  <c:v>51953</c:v>
                </c:pt>
                <c:pt idx="80" formatCode="General">
                  <c:v>53565</c:v>
                </c:pt>
                <c:pt idx="81" formatCode="General">
                  <c:v>56595</c:v>
                </c:pt>
                <c:pt idx="82" formatCode="General">
                  <c:v>58568</c:v>
                </c:pt>
                <c:pt idx="83" formatCode="General">
                  <c:v>62340</c:v>
                </c:pt>
                <c:pt idx="84" formatCode="General">
                  <c:v>61191</c:v>
                </c:pt>
                <c:pt idx="85" formatCode="General">
                  <c:v>62564</c:v>
                </c:pt>
                <c:pt idx="86" formatCode="General">
                  <c:v>61788</c:v>
                </c:pt>
                <c:pt idx="87" formatCode="General">
                  <c:v>61601</c:v>
                </c:pt>
                <c:pt idx="88" formatCode="General">
                  <c:v>64260</c:v>
                </c:pt>
                <c:pt idx="89" formatCode="General">
                  <c:v>66841</c:v>
                </c:pt>
                <c:pt idx="90" formatCode="General">
                  <c:v>69168</c:v>
                </c:pt>
                <c:pt idx="91" formatCode="General">
                  <c:v>70027</c:v>
                </c:pt>
                <c:pt idx="92" formatCode="General">
                  <c:v>69954</c:v>
                </c:pt>
                <c:pt idx="93" formatCode="General">
                  <c:v>69381</c:v>
                </c:pt>
                <c:pt idx="94" formatCode="General">
                  <c:v>72160</c:v>
                </c:pt>
                <c:pt idx="95" formatCode="General">
                  <c:v>73624</c:v>
                </c:pt>
                <c:pt idx="96" formatCode="General">
                  <c:v>76988</c:v>
                </c:pt>
                <c:pt idx="97" formatCode="General">
                  <c:v>79644</c:v>
                </c:pt>
                <c:pt idx="98" formatCode="General">
                  <c:v>86212</c:v>
                </c:pt>
                <c:pt idx="99" formatCode="General">
                  <c:v>85503</c:v>
                </c:pt>
                <c:pt idx="100" formatCode="General">
                  <c:v>83722</c:v>
                </c:pt>
                <c:pt idx="101" formatCode="General">
                  <c:v>78831</c:v>
                </c:pt>
                <c:pt idx="102" formatCode="General">
                  <c:v>78446</c:v>
                </c:pt>
                <c:pt idx="103" formatCode="General">
                  <c:v>82588</c:v>
                </c:pt>
                <c:pt idx="104" formatCode="General">
                  <c:v>82578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B-48D5-AD97-C762A2DF6E22}"/>
            </c:ext>
          </c:extLst>
        </c:ser>
        <c:ser>
          <c:idx val="2"/>
          <c:order val="2"/>
          <c:tx>
            <c:strRef>
              <c:f>'UK vehicle production'!$C$5</c:f>
              <c:strCache>
                <c:ptCount val="1"/>
                <c:pt idx="0">
                  <c:v>Home output</c:v>
                </c:pt>
              </c:strCache>
            </c:strRef>
          </c:tx>
          <c:spPr>
            <a:solidFill>
              <a:srgbClr val="9A9B9D"/>
            </a:solidFill>
            <a:ln w="25400">
              <a:noFill/>
            </a:ln>
          </c:spPr>
          <c:cat>
            <c:numRef>
              <c:f>'UK vehicle production'!$D$2:$DD$2</c:f>
              <c:numCache>
                <c:formatCode>mmm\-yy</c:formatCode>
                <c:ptCount val="10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</c:numCache>
            </c:numRef>
          </c:cat>
          <c:val>
            <c:numRef>
              <c:f>'UK vehicle production'!$D$5:$DD$5</c:f>
              <c:numCache>
                <c:formatCode>#,##0</c:formatCode>
                <c:ptCount val="105"/>
                <c:pt idx="0">
                  <c:v>409172</c:v>
                </c:pt>
                <c:pt idx="1">
                  <c:v>411004</c:v>
                </c:pt>
                <c:pt idx="2">
                  <c:v>408417</c:v>
                </c:pt>
                <c:pt idx="3">
                  <c:v>406050</c:v>
                </c:pt>
                <c:pt idx="4">
                  <c:v>413184</c:v>
                </c:pt>
                <c:pt idx="5">
                  <c:v>417739</c:v>
                </c:pt>
                <c:pt idx="6">
                  <c:v>421487</c:v>
                </c:pt>
                <c:pt idx="7">
                  <c:v>422059</c:v>
                </c:pt>
                <c:pt idx="8">
                  <c:v>417992</c:v>
                </c:pt>
                <c:pt idx="9">
                  <c:v>414964</c:v>
                </c:pt>
                <c:pt idx="10">
                  <c:v>416673</c:v>
                </c:pt>
                <c:pt idx="11">
                  <c:v>412990</c:v>
                </c:pt>
                <c:pt idx="12">
                  <c:v>411985</c:v>
                </c:pt>
                <c:pt idx="13">
                  <c:v>407121</c:v>
                </c:pt>
                <c:pt idx="14">
                  <c:v>405147</c:v>
                </c:pt>
                <c:pt idx="15">
                  <c:v>397456</c:v>
                </c:pt>
                <c:pt idx="16">
                  <c:v>393154</c:v>
                </c:pt>
                <c:pt idx="17">
                  <c:v>386721</c:v>
                </c:pt>
                <c:pt idx="18">
                  <c:v>388533</c:v>
                </c:pt>
                <c:pt idx="19">
                  <c:v>389104</c:v>
                </c:pt>
                <c:pt idx="20">
                  <c:v>380552</c:v>
                </c:pt>
                <c:pt idx="21">
                  <c:v>377944</c:v>
                </c:pt>
                <c:pt idx="22">
                  <c:v>368244</c:v>
                </c:pt>
                <c:pt idx="23">
                  <c:v>364708</c:v>
                </c:pt>
                <c:pt idx="24">
                  <c:v>362812</c:v>
                </c:pt>
                <c:pt idx="25">
                  <c:v>356028</c:v>
                </c:pt>
                <c:pt idx="26">
                  <c:v>349234</c:v>
                </c:pt>
                <c:pt idx="27">
                  <c:v>352247</c:v>
                </c:pt>
                <c:pt idx="28">
                  <c:v>354637</c:v>
                </c:pt>
                <c:pt idx="29">
                  <c:v>340634</c:v>
                </c:pt>
                <c:pt idx="30">
                  <c:v>330643</c:v>
                </c:pt>
                <c:pt idx="31">
                  <c:v>319313</c:v>
                </c:pt>
                <c:pt idx="32">
                  <c:v>314435</c:v>
                </c:pt>
                <c:pt idx="33">
                  <c:v>313852</c:v>
                </c:pt>
                <c:pt idx="34">
                  <c:v>314744</c:v>
                </c:pt>
                <c:pt idx="35">
                  <c:v>317470</c:v>
                </c:pt>
                <c:pt idx="36">
                  <c:v>318053</c:v>
                </c:pt>
                <c:pt idx="37">
                  <c:v>317082</c:v>
                </c:pt>
                <c:pt idx="38">
                  <c:v>310756</c:v>
                </c:pt>
                <c:pt idx="39">
                  <c:v>294548</c:v>
                </c:pt>
                <c:pt idx="40">
                  <c:v>286542</c:v>
                </c:pt>
                <c:pt idx="41">
                  <c:v>288789</c:v>
                </c:pt>
                <c:pt idx="42">
                  <c:v>291563</c:v>
                </c:pt>
                <c:pt idx="43">
                  <c:v>297650</c:v>
                </c:pt>
                <c:pt idx="44">
                  <c:v>293536</c:v>
                </c:pt>
                <c:pt idx="45">
                  <c:v>289845</c:v>
                </c:pt>
                <c:pt idx="46">
                  <c:v>283872</c:v>
                </c:pt>
                <c:pt idx="47">
                  <c:v>280439</c:v>
                </c:pt>
                <c:pt idx="48">
                  <c:v>271884</c:v>
                </c:pt>
                <c:pt idx="49">
                  <c:v>273175</c:v>
                </c:pt>
                <c:pt idx="50">
                  <c:v>261175</c:v>
                </c:pt>
                <c:pt idx="51">
                  <c:v>247518</c:v>
                </c:pt>
                <c:pt idx="52">
                  <c:v>225632</c:v>
                </c:pt>
                <c:pt idx="53">
                  <c:v>215283</c:v>
                </c:pt>
                <c:pt idx="54">
                  <c:v>207154</c:v>
                </c:pt>
                <c:pt idx="55">
                  <c:v>195447</c:v>
                </c:pt>
                <c:pt idx="56">
                  <c:v>200256</c:v>
                </c:pt>
                <c:pt idx="57">
                  <c:v>195029</c:v>
                </c:pt>
                <c:pt idx="58">
                  <c:v>194041</c:v>
                </c:pt>
                <c:pt idx="59">
                  <c:v>199551</c:v>
                </c:pt>
                <c:pt idx="60">
                  <c:v>193789</c:v>
                </c:pt>
                <c:pt idx="61">
                  <c:v>182242</c:v>
                </c:pt>
                <c:pt idx="62">
                  <c:v>188820</c:v>
                </c:pt>
                <c:pt idx="63">
                  <c:v>202822</c:v>
                </c:pt>
                <c:pt idx="64">
                  <c:v>212186</c:v>
                </c:pt>
                <c:pt idx="65">
                  <c:v>216881</c:v>
                </c:pt>
                <c:pt idx="66">
                  <c:v>211691</c:v>
                </c:pt>
                <c:pt idx="67">
                  <c:v>209752</c:v>
                </c:pt>
                <c:pt idx="68">
                  <c:v>197482</c:v>
                </c:pt>
                <c:pt idx="69">
                  <c:v>192168</c:v>
                </c:pt>
                <c:pt idx="70">
                  <c:v>188304</c:v>
                </c:pt>
                <c:pt idx="71">
                  <c:v>187964</c:v>
                </c:pt>
                <c:pt idx="72">
                  <c:v>185300</c:v>
                </c:pt>
                <c:pt idx="73">
                  <c:v>181494</c:v>
                </c:pt>
                <c:pt idx="74">
                  <c:v>184333</c:v>
                </c:pt>
                <c:pt idx="75">
                  <c:v>187902</c:v>
                </c:pt>
                <c:pt idx="76">
                  <c:v>190975</c:v>
                </c:pt>
                <c:pt idx="77">
                  <c:v>198907</c:v>
                </c:pt>
                <c:pt idx="78">
                  <c:v>201576</c:v>
                </c:pt>
                <c:pt idx="79">
                  <c:v>206036</c:v>
                </c:pt>
                <c:pt idx="80" formatCode="General">
                  <c:v>208475</c:v>
                </c:pt>
                <c:pt idx="81" formatCode="General">
                  <c:v>207740</c:v>
                </c:pt>
                <c:pt idx="82" formatCode="General">
                  <c:v>216676</c:v>
                </c:pt>
                <c:pt idx="83" formatCode="General">
                  <c:v>207436</c:v>
                </c:pt>
                <c:pt idx="84" formatCode="General">
                  <c:v>211645</c:v>
                </c:pt>
                <c:pt idx="85" formatCode="General">
                  <c:v>210726</c:v>
                </c:pt>
                <c:pt idx="86" formatCode="General">
                  <c:v>210177</c:v>
                </c:pt>
                <c:pt idx="87" formatCode="General">
                  <c:v>211963</c:v>
                </c:pt>
                <c:pt idx="88" formatCode="General">
                  <c:v>217326</c:v>
                </c:pt>
                <c:pt idx="89" formatCode="General">
                  <c:v>215105</c:v>
                </c:pt>
                <c:pt idx="90" formatCode="General">
                  <c:v>215154</c:v>
                </c:pt>
                <c:pt idx="91" formatCode="General">
                  <c:v>212181</c:v>
                </c:pt>
                <c:pt idx="92" formatCode="General">
                  <c:v>221243</c:v>
                </c:pt>
                <c:pt idx="93" formatCode="General">
                  <c:v>229089</c:v>
                </c:pt>
                <c:pt idx="94" formatCode="General">
                  <c:v>230974</c:v>
                </c:pt>
                <c:pt idx="95" formatCode="General">
                  <c:v>238496</c:v>
                </c:pt>
                <c:pt idx="96" formatCode="General">
                  <c:v>245541</c:v>
                </c:pt>
                <c:pt idx="97" formatCode="General">
                  <c:v>256998</c:v>
                </c:pt>
                <c:pt idx="98" formatCode="General">
                  <c:v>248527</c:v>
                </c:pt>
                <c:pt idx="99" formatCode="General">
                  <c:v>249510</c:v>
                </c:pt>
                <c:pt idx="100" formatCode="General">
                  <c:v>246487</c:v>
                </c:pt>
                <c:pt idx="101" formatCode="General">
                  <c:v>247821</c:v>
                </c:pt>
                <c:pt idx="102" formatCode="General">
                  <c:v>253902</c:v>
                </c:pt>
                <c:pt idx="103" formatCode="General">
                  <c:v>247497</c:v>
                </c:pt>
                <c:pt idx="104" formatCode="General">
                  <c:v>245627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FB-48D5-AD97-C762A2DF6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7471392"/>
        <c:axId val="1"/>
      </c:areaChart>
      <c:lineChart>
        <c:grouping val="standard"/>
        <c:varyColors val="0"/>
        <c:ser>
          <c:idx val="3"/>
          <c:order val="3"/>
          <c:tx>
            <c:strRef>
              <c:f>'UK vehicle production'!$C$6</c:f>
              <c:strCache>
                <c:ptCount val="1"/>
                <c:pt idx="0">
                  <c:v>% cars exported</c:v>
                </c:pt>
              </c:strCache>
            </c:strRef>
          </c:tx>
          <c:spPr>
            <a:ln>
              <a:solidFill>
                <a:srgbClr val="92D050"/>
              </a:solidFill>
            </a:ln>
            <a:effectLst/>
          </c:spPr>
          <c:marker>
            <c:symbol val="none"/>
          </c:marker>
          <c:cat>
            <c:numRef>
              <c:f>'UK vehicle production'!$D$2:$DD$2</c:f>
              <c:numCache>
                <c:formatCode>mmm\-yy</c:formatCode>
                <c:ptCount val="10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</c:numCache>
            </c:numRef>
          </c:cat>
          <c:val>
            <c:numRef>
              <c:f>'UK vehicle production'!$D$6:$DD$6</c:f>
              <c:numCache>
                <c:formatCode>0.0%</c:formatCode>
                <c:ptCount val="105"/>
                <c:pt idx="0">
                  <c:v>0.77435531879207231</c:v>
                </c:pt>
                <c:pt idx="1">
                  <c:v>0.77410875973398685</c:v>
                </c:pt>
                <c:pt idx="2">
                  <c:v>0.7764490638447763</c:v>
                </c:pt>
                <c:pt idx="3">
                  <c:v>0.78072488825986941</c:v>
                </c:pt>
                <c:pt idx="4">
                  <c:v>0.78085345301545461</c:v>
                </c:pt>
                <c:pt idx="5">
                  <c:v>0.7786947750918809</c:v>
                </c:pt>
                <c:pt idx="6">
                  <c:v>0.77798855324076122</c:v>
                </c:pt>
                <c:pt idx="7">
                  <c:v>0.77822901913479781</c:v>
                </c:pt>
                <c:pt idx="8">
                  <c:v>0.78097578447366744</c:v>
                </c:pt>
                <c:pt idx="9">
                  <c:v>0.78285802460805876</c:v>
                </c:pt>
                <c:pt idx="10">
                  <c:v>0.78286736088709208</c:v>
                </c:pt>
                <c:pt idx="11">
                  <c:v>0.78333114684059535</c:v>
                </c:pt>
                <c:pt idx="12">
                  <c:v>0.78520735569190037</c:v>
                </c:pt>
                <c:pt idx="13">
                  <c:v>0.78806964565070359</c:v>
                </c:pt>
                <c:pt idx="14">
                  <c:v>0.78990382230927936</c:v>
                </c:pt>
                <c:pt idx="15">
                  <c:v>0.78940112879159985</c:v>
                </c:pt>
                <c:pt idx="16">
                  <c:v>0.79038016378653198</c:v>
                </c:pt>
                <c:pt idx="17">
                  <c:v>0.79094161417041553</c:v>
                </c:pt>
                <c:pt idx="18">
                  <c:v>0.78945755169844289</c:v>
                </c:pt>
                <c:pt idx="19">
                  <c:v>0.78935591401969429</c:v>
                </c:pt>
                <c:pt idx="20">
                  <c:v>0.79156194320959883</c:v>
                </c:pt>
                <c:pt idx="21">
                  <c:v>0.79288496837947464</c:v>
                </c:pt>
                <c:pt idx="22">
                  <c:v>0.79744060389258065</c:v>
                </c:pt>
                <c:pt idx="23">
                  <c:v>0.79856698855768971</c:v>
                </c:pt>
                <c:pt idx="24">
                  <c:v>0.79963437694480344</c:v>
                </c:pt>
                <c:pt idx="25">
                  <c:v>0.80230664873834867</c:v>
                </c:pt>
                <c:pt idx="26">
                  <c:v>0.80388158515825092</c:v>
                </c:pt>
                <c:pt idx="27">
                  <c:v>0.80363693285167714</c:v>
                </c:pt>
                <c:pt idx="28">
                  <c:v>0.80178823917289843</c:v>
                </c:pt>
                <c:pt idx="29">
                  <c:v>0.80938968851221349</c:v>
                </c:pt>
                <c:pt idx="30">
                  <c:v>0.81407795951797102</c:v>
                </c:pt>
                <c:pt idx="31">
                  <c:v>0.81896040149806049</c:v>
                </c:pt>
                <c:pt idx="32">
                  <c:v>0.81979475610922847</c:v>
                </c:pt>
                <c:pt idx="33">
                  <c:v>0.82017541908459479</c:v>
                </c:pt>
                <c:pt idx="34">
                  <c:v>0.8168039181860749</c:v>
                </c:pt>
                <c:pt idx="35">
                  <c:v>0.8145158742694677</c:v>
                </c:pt>
                <c:pt idx="36">
                  <c:v>0.812126420881779</c:v>
                </c:pt>
                <c:pt idx="37">
                  <c:v>0.81141563907463332</c:v>
                </c:pt>
                <c:pt idx="38">
                  <c:v>0.81274207337984639</c:v>
                </c:pt>
                <c:pt idx="39">
                  <c:v>0.81271656371211032</c:v>
                </c:pt>
                <c:pt idx="40">
                  <c:v>0.81547323373896119</c:v>
                </c:pt>
                <c:pt idx="41">
                  <c:v>0.8107375527975681</c:v>
                </c:pt>
                <c:pt idx="42">
                  <c:v>0.80745433953694079</c:v>
                </c:pt>
                <c:pt idx="43">
                  <c:v>0.80604469412005009</c:v>
                </c:pt>
                <c:pt idx="44">
                  <c:v>0.80637785061176559</c:v>
                </c:pt>
                <c:pt idx="45">
                  <c:v>0.80757111791594549</c:v>
                </c:pt>
                <c:pt idx="46">
                  <c:v>0.80928952934692289</c:v>
                </c:pt>
                <c:pt idx="47">
                  <c:v>0.81035119154960922</c:v>
                </c:pt>
                <c:pt idx="48">
                  <c:v>0.81491574007792034</c:v>
                </c:pt>
                <c:pt idx="49">
                  <c:v>0.81325575632961555</c:v>
                </c:pt>
                <c:pt idx="50">
                  <c:v>0.81408723598312593</c:v>
                </c:pt>
                <c:pt idx="51">
                  <c:v>0.81447088182412275</c:v>
                </c:pt>
                <c:pt idx="52">
                  <c:v>0.81501172703607216</c:v>
                </c:pt>
                <c:pt idx="53">
                  <c:v>0.81700461015097681</c:v>
                </c:pt>
                <c:pt idx="54">
                  <c:v>0.82083385237304962</c:v>
                </c:pt>
                <c:pt idx="55">
                  <c:v>0.8245566972715479</c:v>
                </c:pt>
                <c:pt idx="56">
                  <c:v>0.8198197438198408</c:v>
                </c:pt>
                <c:pt idx="57">
                  <c:v>0.81819509883065367</c:v>
                </c:pt>
                <c:pt idx="58">
                  <c:v>0.81986223790246093</c:v>
                </c:pt>
                <c:pt idx="59">
                  <c:v>0.8133513151951075</c:v>
                </c:pt>
                <c:pt idx="60">
                  <c:v>0.81079168101401422</c:v>
                </c:pt>
                <c:pt idx="61">
                  <c:v>0.81794325435483295</c:v>
                </c:pt>
                <c:pt idx="62">
                  <c:v>0.82167260860086722</c:v>
                </c:pt>
                <c:pt idx="63">
                  <c:v>0.82599045622286427</c:v>
                </c:pt>
                <c:pt idx="64">
                  <c:v>0.82765638295072763</c:v>
                </c:pt>
                <c:pt idx="65">
                  <c:v>0.82444193225959894</c:v>
                </c:pt>
                <c:pt idx="66">
                  <c:v>0.8239826442305781</c:v>
                </c:pt>
                <c:pt idx="67">
                  <c:v>0.82127940848995862</c:v>
                </c:pt>
                <c:pt idx="68">
                  <c:v>0.82593736373988769</c:v>
                </c:pt>
                <c:pt idx="69">
                  <c:v>0.82496010142856346</c:v>
                </c:pt>
                <c:pt idx="70">
                  <c:v>0.82220710328917379</c:v>
                </c:pt>
                <c:pt idx="71">
                  <c:v>0.82113369979350259</c:v>
                </c:pt>
                <c:pt idx="72">
                  <c:v>0.82357983314990979</c:v>
                </c:pt>
                <c:pt idx="73">
                  <c:v>0.82254099694353422</c:v>
                </c:pt>
                <c:pt idx="74">
                  <c:v>0.81239643118295979</c:v>
                </c:pt>
                <c:pt idx="75">
                  <c:v>0.80409560304645689</c:v>
                </c:pt>
                <c:pt idx="76">
                  <c:v>0.80183805435735211</c:v>
                </c:pt>
                <c:pt idx="77">
                  <c:v>0.79399253452878626</c:v>
                </c:pt>
                <c:pt idx="78">
                  <c:v>0.79086019476353397</c:v>
                </c:pt>
                <c:pt idx="79">
                  <c:v>0.79083928027305994</c:v>
                </c:pt>
                <c:pt idx="80">
                  <c:v>0.78991565275808018</c:v>
                </c:pt>
                <c:pt idx="81">
                  <c:v>0.78935331744734405</c:v>
                </c:pt>
                <c:pt idx="82">
                  <c:v>0.78096840830573067</c:v>
                </c:pt>
                <c:pt idx="83">
                  <c:v>0.7830026296299164</c:v>
                </c:pt>
                <c:pt idx="84">
                  <c:v>0.78210090617050354</c:v>
                </c:pt>
                <c:pt idx="85">
                  <c:v>0.78152874947786866</c:v>
                </c:pt>
                <c:pt idx="86">
                  <c:v>0.78419765501794159</c:v>
                </c:pt>
                <c:pt idx="87">
                  <c:v>0.7871508365806813</c:v>
                </c:pt>
                <c:pt idx="88">
                  <c:v>0.78531651506362388</c:v>
                </c:pt>
                <c:pt idx="89">
                  <c:v>0.790723446598812</c:v>
                </c:pt>
                <c:pt idx="90">
                  <c:v>0.79340526493643715</c:v>
                </c:pt>
                <c:pt idx="91">
                  <c:v>0.79543645783343042</c:v>
                </c:pt>
                <c:pt idx="92">
                  <c:v>0.79055843956667027</c:v>
                </c:pt>
                <c:pt idx="93">
                  <c:v>0.79223977858365591</c:v>
                </c:pt>
                <c:pt idx="94">
                  <c:v>0.79195252857128484</c:v>
                </c:pt>
                <c:pt idx="95">
                  <c:v>0.78870466470080669</c:v>
                </c:pt>
                <c:pt idx="96">
                  <c:v>0.7834675853878954</c:v>
                </c:pt>
                <c:pt idx="97">
                  <c:v>0.77768492017652269</c:v>
                </c:pt>
                <c:pt idx="98">
                  <c:v>0.77233277618689267</c:v>
                </c:pt>
                <c:pt idx="99">
                  <c:v>0.76859149922531955</c:v>
                </c:pt>
                <c:pt idx="100">
                  <c:v>0.76440615560919867</c:v>
                </c:pt>
                <c:pt idx="101">
                  <c:v>0.76214634975195827</c:v>
                </c:pt>
                <c:pt idx="102">
                  <c:v>0.75989302947503057</c:v>
                </c:pt>
                <c:pt idx="103">
                  <c:v>0.76068852194812608</c:v>
                </c:pt>
                <c:pt idx="104">
                  <c:v>0.76132770458119647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FB-48D5-AD97-C762A2DF6E22}"/>
            </c:ext>
          </c:extLst>
        </c:ser>
        <c:ser>
          <c:idx val="4"/>
          <c:order val="4"/>
          <c:tx>
            <c:strRef>
              <c:f>'UK vehicle production'!$C$7</c:f>
              <c:strCache>
                <c:ptCount val="1"/>
                <c:pt idx="0">
                  <c:v>% CVs exported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'UK vehicle production'!$D$2:$DD$2</c:f>
              <c:numCache>
                <c:formatCode>mmm\-yy</c:formatCode>
                <c:ptCount val="10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</c:numCache>
            </c:numRef>
          </c:cat>
          <c:val>
            <c:numRef>
              <c:f>'UK vehicle production'!$D$7:$DD$7</c:f>
              <c:numCache>
                <c:formatCode>0.0%</c:formatCode>
                <c:ptCount val="105"/>
                <c:pt idx="0">
                  <c:v>0.50670104168841201</c:v>
                </c:pt>
                <c:pt idx="1">
                  <c:v>0.51374396714373571</c:v>
                </c:pt>
                <c:pt idx="2">
                  <c:v>0.51999831015071341</c:v>
                </c:pt>
                <c:pt idx="3">
                  <c:v>0.51447115282974987</c:v>
                </c:pt>
                <c:pt idx="4">
                  <c:v>0.51162839379539893</c:v>
                </c:pt>
                <c:pt idx="5">
                  <c:v>0.51197447728756951</c:v>
                </c:pt>
                <c:pt idx="6">
                  <c:v>0.52104339965779589</c:v>
                </c:pt>
                <c:pt idx="7">
                  <c:v>0.51959257817568449</c:v>
                </c:pt>
                <c:pt idx="8">
                  <c:v>0.52875615430395495</c:v>
                </c:pt>
                <c:pt idx="9">
                  <c:v>0.55623479708103951</c:v>
                </c:pt>
                <c:pt idx="10">
                  <c:v>0.57301624228068693</c:v>
                </c:pt>
                <c:pt idx="11">
                  <c:v>0.58389761935181639</c:v>
                </c:pt>
                <c:pt idx="12">
                  <c:v>0.59620098039215685</c:v>
                </c:pt>
                <c:pt idx="13">
                  <c:v>0.6069482071713147</c:v>
                </c:pt>
                <c:pt idx="14">
                  <c:v>0.61291286165400705</c:v>
                </c:pt>
                <c:pt idx="15">
                  <c:v>0.62393780113885233</c:v>
                </c:pt>
                <c:pt idx="16">
                  <c:v>0.63493537651884524</c:v>
                </c:pt>
                <c:pt idx="17">
                  <c:v>0.64173835821723924</c:v>
                </c:pt>
                <c:pt idx="18">
                  <c:v>0.64459505638455405</c:v>
                </c:pt>
                <c:pt idx="19">
                  <c:v>0.64960554165864925</c:v>
                </c:pt>
                <c:pt idx="20">
                  <c:v>0.65452426731923319</c:v>
                </c:pt>
                <c:pt idx="21">
                  <c:v>0.63605197545070968</c:v>
                </c:pt>
                <c:pt idx="22">
                  <c:v>0.6260566633785758</c:v>
                </c:pt>
                <c:pt idx="23">
                  <c:v>0.62515501348777147</c:v>
                </c:pt>
                <c:pt idx="24">
                  <c:v>0.62392684322805558</c:v>
                </c:pt>
                <c:pt idx="25">
                  <c:v>0.62724980320476043</c:v>
                </c:pt>
                <c:pt idx="26">
                  <c:v>0.6321835984323021</c:v>
                </c:pt>
                <c:pt idx="27">
                  <c:v>0.63658988615303147</c:v>
                </c:pt>
                <c:pt idx="28">
                  <c:v>0.64222001982160559</c:v>
                </c:pt>
                <c:pt idx="29">
                  <c:v>0.64271084970066172</c:v>
                </c:pt>
                <c:pt idx="30">
                  <c:v>0.64874938313290564</c:v>
                </c:pt>
                <c:pt idx="31">
                  <c:v>0.64866374048775421</c:v>
                </c:pt>
                <c:pt idx="32">
                  <c:v>0.6319314601849243</c:v>
                </c:pt>
                <c:pt idx="33">
                  <c:v>0.61871767711383885</c:v>
                </c:pt>
                <c:pt idx="34">
                  <c:v>0.60122564578348547</c:v>
                </c:pt>
                <c:pt idx="35">
                  <c:v>0.59278107624163601</c:v>
                </c:pt>
                <c:pt idx="36">
                  <c:v>0.58424998009350371</c:v>
                </c:pt>
                <c:pt idx="37">
                  <c:v>0.58749684513162659</c:v>
                </c:pt>
                <c:pt idx="38">
                  <c:v>0.57949849332759362</c:v>
                </c:pt>
                <c:pt idx="39">
                  <c:v>0.56122018275362484</c:v>
                </c:pt>
                <c:pt idx="40">
                  <c:v>0.54694957648110776</c:v>
                </c:pt>
                <c:pt idx="41">
                  <c:v>0.5388123187757865</c:v>
                </c:pt>
                <c:pt idx="42">
                  <c:v>0.53089148510683082</c:v>
                </c:pt>
                <c:pt idx="43">
                  <c:v>0.53806415133134577</c:v>
                </c:pt>
                <c:pt idx="44">
                  <c:v>0.55763353318333742</c:v>
                </c:pt>
                <c:pt idx="45">
                  <c:v>0.56296652708783068</c:v>
                </c:pt>
                <c:pt idx="46">
                  <c:v>0.57887826165312872</c:v>
                </c:pt>
                <c:pt idx="47">
                  <c:v>0.58911460329628207</c:v>
                </c:pt>
                <c:pt idx="48">
                  <c:v>0.58795823035416206</c:v>
                </c:pt>
                <c:pt idx="49">
                  <c:v>0.57572365475281162</c:v>
                </c:pt>
                <c:pt idx="50">
                  <c:v>0.57702708324666141</c:v>
                </c:pt>
                <c:pt idx="51">
                  <c:v>0.58728093999256692</c:v>
                </c:pt>
                <c:pt idx="52">
                  <c:v>0.58954680491640943</c:v>
                </c:pt>
                <c:pt idx="53">
                  <c:v>0.58796522840447885</c:v>
                </c:pt>
                <c:pt idx="54">
                  <c:v>0.58838644846396781</c:v>
                </c:pt>
                <c:pt idx="55">
                  <c:v>0.57841347129235143</c:v>
                </c:pt>
                <c:pt idx="56">
                  <c:v>0.57613055900262622</c:v>
                </c:pt>
                <c:pt idx="57">
                  <c:v>0.58171145200077667</c:v>
                </c:pt>
                <c:pt idx="58">
                  <c:v>0.57575984428806704</c:v>
                </c:pt>
                <c:pt idx="59">
                  <c:v>0.57312904591929337</c:v>
                </c:pt>
                <c:pt idx="60">
                  <c:v>0.57259321046916067</c:v>
                </c:pt>
                <c:pt idx="61">
                  <c:v>0.56695185203715748</c:v>
                </c:pt>
                <c:pt idx="62">
                  <c:v>0.5602280943929534</c:v>
                </c:pt>
                <c:pt idx="63">
                  <c:v>0.55326768128916737</c:v>
                </c:pt>
                <c:pt idx="64">
                  <c:v>0.54562897726488413</c:v>
                </c:pt>
                <c:pt idx="65">
                  <c:v>0.53864114884198022</c:v>
                </c:pt>
                <c:pt idx="66">
                  <c:v>0.54212257501510375</c:v>
                </c:pt>
                <c:pt idx="67">
                  <c:v>0.5482119787801325</c:v>
                </c:pt>
                <c:pt idx="68">
                  <c:v>0.53880551973882751</c:v>
                </c:pt>
                <c:pt idx="69">
                  <c:v>0.53374291115311912</c:v>
                </c:pt>
                <c:pt idx="70">
                  <c:v>0.52729254666848346</c:v>
                </c:pt>
                <c:pt idx="71">
                  <c:v>0.51373554784469166</c:v>
                </c:pt>
                <c:pt idx="72">
                  <c:v>0.51803605863236102</c:v>
                </c:pt>
                <c:pt idx="73">
                  <c:v>0.51717076042853305</c:v>
                </c:pt>
                <c:pt idx="74">
                  <c:v>0.52784105443958529</c:v>
                </c:pt>
                <c:pt idx="75">
                  <c:v>0.53781342116883268</c:v>
                </c:pt>
                <c:pt idx="76">
                  <c:v>0.55739028671737856</c:v>
                </c:pt>
                <c:pt idx="77">
                  <c:v>0.56953055801594332</c:v>
                </c:pt>
                <c:pt idx="78">
                  <c:v>0.56676412192088665</c:v>
                </c:pt>
                <c:pt idx="79">
                  <c:v>0.56611251439985621</c:v>
                </c:pt>
                <c:pt idx="80">
                  <c:v>0.57282968451097682</c:v>
                </c:pt>
                <c:pt idx="81">
                  <c:v>0.58775477435346779</c:v>
                </c:pt>
                <c:pt idx="82">
                  <c:v>0.60494318347226128</c:v>
                </c:pt>
                <c:pt idx="83">
                  <c:v>0.60227362204724411</c:v>
                </c:pt>
                <c:pt idx="84">
                  <c:v>0.60153065148834706</c:v>
                </c:pt>
                <c:pt idx="85">
                  <c:v>0.60422452571875607</c:v>
                </c:pt>
                <c:pt idx="86">
                  <c:v>0.60387808918820884</c:v>
                </c:pt>
                <c:pt idx="87">
                  <c:v>0.61390016718414142</c:v>
                </c:pt>
                <c:pt idx="88">
                  <c:v>0.62095073530094846</c:v>
                </c:pt>
                <c:pt idx="89">
                  <c:v>0.62931489400418528</c:v>
                </c:pt>
                <c:pt idx="90">
                  <c:v>0.6326178473991364</c:v>
                </c:pt>
                <c:pt idx="91">
                  <c:v>0.62863613080635161</c:v>
                </c:pt>
                <c:pt idx="92">
                  <c:v>0.62542592893071558</c:v>
                </c:pt>
                <c:pt idx="93">
                  <c:v>0.62702026345973372</c:v>
                </c:pt>
                <c:pt idx="94">
                  <c:v>0.62909289766901355</c:v>
                </c:pt>
                <c:pt idx="95">
                  <c:v>0.63693297924267622</c:v>
                </c:pt>
                <c:pt idx="96">
                  <c:v>0.64531393059415487</c:v>
                </c:pt>
                <c:pt idx="97">
                  <c:v>0.66343971003562996</c:v>
                </c:pt>
                <c:pt idx="98">
                  <c:v>0.66742904424391925</c:v>
                </c:pt>
                <c:pt idx="99">
                  <c:v>0.66413352160048233</c:v>
                </c:pt>
                <c:pt idx="100">
                  <c:v>0.65861544631220137</c:v>
                </c:pt>
                <c:pt idx="101">
                  <c:v>0.65658374903746364</c:v>
                </c:pt>
                <c:pt idx="102">
                  <c:v>0.65627284574552625</c:v>
                </c:pt>
                <c:pt idx="103">
                  <c:v>0.65972677159063675</c:v>
                </c:pt>
                <c:pt idx="104">
                  <c:v>0.66386849639956624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FB-48D5-AD97-C762A2DF6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70747139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  <c:majorUnit val="12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74713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437946825684449E-3"/>
                <c:y val="9.3009259259259264E-2"/>
              </c:manualLayout>
            </c:layout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 algn="ctr">
                  <a:defRPr sz="1200" b="0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</c:dispUnitsLbl>
        </c:dispUnits>
      </c:valAx>
      <c:dateAx>
        <c:axId val="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  <c:min val="0.5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416477302753264"/>
          <c:y val="6.2382935389427352E-2"/>
          <c:w val="0.77183612535010304"/>
          <c:h val="0.1085483079049298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333333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084208223972"/>
          <c:y val="0.19953703703703704"/>
          <c:w val="0.74517979002624668"/>
          <c:h val="0.685048483522892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'type n destination'!$C$3</c:f>
              <c:strCache>
                <c:ptCount val="1"/>
                <c:pt idx="0">
                  <c:v>EU 27</c:v>
                </c:pt>
              </c:strCache>
            </c:strRef>
          </c:tx>
          <c:spPr>
            <a:solidFill>
              <a:srgbClr val="0D2255"/>
            </a:solidFill>
            <a:ln>
              <a:noFill/>
            </a:ln>
            <a:effectLst/>
          </c:spPr>
          <c:invertIfNegative val="0"/>
          <c:cat>
            <c:strRef>
              <c:f>'type n destination'!$B$4:$B$7</c:f>
              <c:strCache>
                <c:ptCount val="4"/>
                <c:pt idx="0">
                  <c:v>Premium '22</c:v>
                </c:pt>
                <c:pt idx="1">
                  <c:v>Premium '23</c:v>
                </c:pt>
                <c:pt idx="2">
                  <c:v>Volume '22</c:v>
                </c:pt>
                <c:pt idx="3">
                  <c:v>Volume '23</c:v>
                </c:pt>
              </c:strCache>
            </c:strRef>
          </c:cat>
          <c:val>
            <c:numRef>
              <c:f>'type n destination'!$C$4:$C$7</c:f>
              <c:numCache>
                <c:formatCode>#,##0</c:formatCode>
                <c:ptCount val="4"/>
                <c:pt idx="0">
                  <c:v>117947</c:v>
                </c:pt>
                <c:pt idx="1">
                  <c:v>130934</c:v>
                </c:pt>
                <c:pt idx="2">
                  <c:v>226986</c:v>
                </c:pt>
                <c:pt idx="3">
                  <c:v>293954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1-4235-A396-1604B74746A7}"/>
            </c:ext>
          </c:extLst>
        </c:ser>
        <c:ser>
          <c:idx val="1"/>
          <c:order val="1"/>
          <c:tx>
            <c:strRef>
              <c:f>'type n destination'!$D$3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1074CB"/>
            </a:solidFill>
            <a:ln>
              <a:noFill/>
            </a:ln>
            <a:effectLst/>
          </c:spPr>
          <c:invertIfNegative val="0"/>
          <c:cat>
            <c:strRef>
              <c:f>'type n destination'!$B$4:$B$7</c:f>
              <c:strCache>
                <c:ptCount val="4"/>
                <c:pt idx="0">
                  <c:v>Premium '22</c:v>
                </c:pt>
                <c:pt idx="1">
                  <c:v>Premium '23</c:v>
                </c:pt>
                <c:pt idx="2">
                  <c:v>Volume '22</c:v>
                </c:pt>
                <c:pt idx="3">
                  <c:v>Volume '23</c:v>
                </c:pt>
              </c:strCache>
            </c:strRef>
          </c:cat>
          <c:val>
            <c:numRef>
              <c:f>'type n destination'!$D$4:$D$7</c:f>
              <c:numCache>
                <c:formatCode>#,##0</c:formatCode>
                <c:ptCount val="4"/>
                <c:pt idx="0">
                  <c:v>8810</c:v>
                </c:pt>
                <c:pt idx="1">
                  <c:v>11839</c:v>
                </c:pt>
                <c:pt idx="2">
                  <c:v>11748</c:v>
                </c:pt>
                <c:pt idx="3">
                  <c:v>27749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1-4235-A396-1604B74746A7}"/>
            </c:ext>
          </c:extLst>
        </c:ser>
        <c:ser>
          <c:idx val="2"/>
          <c:order val="2"/>
          <c:tx>
            <c:strRef>
              <c:f>'type n destination'!$E$3</c:f>
              <c:strCache>
                <c:ptCount val="1"/>
                <c:pt idx="0">
                  <c:v>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'type n destination'!$B$4:$B$7</c:f>
              <c:strCache>
                <c:ptCount val="4"/>
                <c:pt idx="0">
                  <c:v>Premium '22</c:v>
                </c:pt>
                <c:pt idx="1">
                  <c:v>Premium '23</c:v>
                </c:pt>
                <c:pt idx="2">
                  <c:v>Volume '22</c:v>
                </c:pt>
                <c:pt idx="3">
                  <c:v>Volume '23</c:v>
                </c:pt>
              </c:strCache>
            </c:strRef>
          </c:cat>
          <c:val>
            <c:numRef>
              <c:f>'type n destination'!$E$4:$E$7</c:f>
              <c:numCache>
                <c:formatCode>#,##0</c:formatCode>
                <c:ptCount val="4"/>
                <c:pt idx="0">
                  <c:v>88359</c:v>
                </c:pt>
                <c:pt idx="1">
                  <c:v>84824</c:v>
                </c:pt>
                <c:pt idx="2">
                  <c:v>5101</c:v>
                </c:pt>
                <c:pt idx="3">
                  <c:v>7760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41-4235-A396-1604B74746A7}"/>
            </c:ext>
          </c:extLst>
        </c:ser>
        <c:ser>
          <c:idx val="3"/>
          <c:order val="3"/>
          <c:tx>
            <c:strRef>
              <c:f>'type n destination'!$F$3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'type n destination'!$B$4:$B$7</c:f>
              <c:strCache>
                <c:ptCount val="4"/>
                <c:pt idx="0">
                  <c:v>Premium '22</c:v>
                </c:pt>
                <c:pt idx="1">
                  <c:v>Premium '23</c:v>
                </c:pt>
                <c:pt idx="2">
                  <c:v>Volume '22</c:v>
                </c:pt>
                <c:pt idx="3">
                  <c:v>Volume '23</c:v>
                </c:pt>
              </c:strCache>
            </c:strRef>
          </c:cat>
          <c:val>
            <c:numRef>
              <c:f>'type n destination'!$F$4:$F$7</c:f>
              <c:numCache>
                <c:formatCode>#,##0</c:formatCode>
                <c:ptCount val="4"/>
                <c:pt idx="0">
                  <c:v>90383</c:v>
                </c:pt>
                <c:pt idx="1">
                  <c:v>96373</c:v>
                </c:pt>
                <c:pt idx="2">
                  <c:v>3402</c:v>
                </c:pt>
                <c:pt idx="3">
                  <c:v>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41-4235-A396-1604B74746A7}"/>
            </c:ext>
          </c:extLst>
        </c:ser>
        <c:ser>
          <c:idx val="4"/>
          <c:order val="4"/>
          <c:tx>
            <c:strRef>
              <c:f>'type n destination'!$G$3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'type n destination'!$B$4:$B$7</c:f>
              <c:strCache>
                <c:ptCount val="4"/>
                <c:pt idx="0">
                  <c:v>Premium '22</c:v>
                </c:pt>
                <c:pt idx="1">
                  <c:v>Premium '23</c:v>
                </c:pt>
                <c:pt idx="2">
                  <c:v>Volume '22</c:v>
                </c:pt>
                <c:pt idx="3">
                  <c:v>Volume '23</c:v>
                </c:pt>
              </c:strCache>
            </c:strRef>
          </c:cat>
          <c:val>
            <c:numRef>
              <c:f>'type n destination'!$G$4:$G$7</c:f>
              <c:numCache>
                <c:formatCode>#,##0</c:formatCode>
                <c:ptCount val="4"/>
                <c:pt idx="0">
                  <c:v>7202</c:v>
                </c:pt>
                <c:pt idx="1">
                  <c:v>9070</c:v>
                </c:pt>
                <c:pt idx="2">
                  <c:v>7433</c:v>
                </c:pt>
                <c:pt idx="3">
                  <c:v>11817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41-4235-A396-1604B74746A7}"/>
            </c:ext>
          </c:extLst>
        </c:ser>
        <c:ser>
          <c:idx val="5"/>
          <c:order val="5"/>
          <c:tx>
            <c:strRef>
              <c:f>'type n destination'!$H$3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'type n destination'!$B$4:$B$7</c:f>
              <c:strCache>
                <c:ptCount val="4"/>
                <c:pt idx="0">
                  <c:v>Premium '22</c:v>
                </c:pt>
                <c:pt idx="1">
                  <c:v>Premium '23</c:v>
                </c:pt>
                <c:pt idx="2">
                  <c:v>Volume '22</c:v>
                </c:pt>
                <c:pt idx="3">
                  <c:v>Volume '23</c:v>
                </c:pt>
              </c:strCache>
            </c:strRef>
          </c:cat>
          <c:val>
            <c:numRef>
              <c:f>'type n destination'!$H$4:$H$7</c:f>
              <c:numCache>
                <c:formatCode>#,##0</c:formatCode>
                <c:ptCount val="4"/>
                <c:pt idx="0">
                  <c:v>3901</c:v>
                </c:pt>
                <c:pt idx="1">
                  <c:v>5096</c:v>
                </c:pt>
                <c:pt idx="2">
                  <c:v>6856</c:v>
                </c:pt>
                <c:pt idx="3">
                  <c:v>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41-4235-A396-1604B74746A7}"/>
            </c:ext>
          </c:extLst>
        </c:ser>
        <c:ser>
          <c:idx val="6"/>
          <c:order val="6"/>
          <c:tx>
            <c:strRef>
              <c:f>'type n destination'!$I$3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'type n destination'!$B$4:$B$7</c:f>
              <c:strCache>
                <c:ptCount val="4"/>
                <c:pt idx="0">
                  <c:v>Premium '22</c:v>
                </c:pt>
                <c:pt idx="1">
                  <c:v>Premium '23</c:v>
                </c:pt>
                <c:pt idx="2">
                  <c:v>Volume '22</c:v>
                </c:pt>
                <c:pt idx="3">
                  <c:v>Volume '23</c:v>
                </c:pt>
              </c:strCache>
            </c:strRef>
          </c:cat>
          <c:val>
            <c:numRef>
              <c:f>'type n destination'!$I$4:$I$7</c:f>
              <c:numCache>
                <c:formatCode>#,##0</c:formatCode>
                <c:ptCount val="4"/>
                <c:pt idx="0">
                  <c:v>193</c:v>
                </c:pt>
                <c:pt idx="1">
                  <c:v>196</c:v>
                </c:pt>
                <c:pt idx="2">
                  <c:v>70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41-4235-A396-1604B7474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916383"/>
        <c:axId val="108915423"/>
      </c:barChart>
      <c:catAx>
        <c:axId val="108916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915423"/>
        <c:crosses val="autoZero"/>
        <c:auto val="1"/>
        <c:lblAlgn val="ctr"/>
        <c:lblOffset val="100"/>
        <c:noMultiLvlLbl val="0"/>
      </c:catAx>
      <c:valAx>
        <c:axId val="108915423"/>
        <c:scaling>
          <c:orientation val="minMax"/>
          <c:max val="3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91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539370078740138E-2"/>
          <c:y val="0.13020778652668416"/>
          <c:w val="0.9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084208223972"/>
          <c:y val="0.19953703703703704"/>
          <c:w val="0.74517979002624668"/>
          <c:h val="0.544220362774872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'type n destination'!$C$9</c:f>
              <c:strCache>
                <c:ptCount val="1"/>
                <c:pt idx="0">
                  <c:v>EU 27</c:v>
                </c:pt>
              </c:strCache>
            </c:strRef>
          </c:tx>
          <c:spPr>
            <a:solidFill>
              <a:srgbClr val="0D2255"/>
            </a:solidFill>
            <a:ln>
              <a:noFill/>
            </a:ln>
            <a:effectLst/>
          </c:spPr>
          <c:invertIfNegative val="0"/>
          <c:cat>
            <c:strRef>
              <c:f>'type n destination'!$B$10:$B$11</c:f>
              <c:strCache>
                <c:ptCount val="2"/>
                <c:pt idx="0">
                  <c:v>SVM '22</c:v>
                </c:pt>
                <c:pt idx="1">
                  <c:v>SVM '23</c:v>
                </c:pt>
              </c:strCache>
            </c:strRef>
          </c:cat>
          <c:val>
            <c:numRef>
              <c:f>'type n destination'!$C$10:$C$11</c:f>
              <c:numCache>
                <c:formatCode>#,##0</c:formatCode>
                <c:ptCount val="2"/>
                <c:pt idx="0">
                  <c:v>4491</c:v>
                </c:pt>
                <c:pt idx="1">
                  <c:v>5523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5-4B87-972E-1F29B4865F5C}"/>
            </c:ext>
          </c:extLst>
        </c:ser>
        <c:ser>
          <c:idx val="1"/>
          <c:order val="1"/>
          <c:tx>
            <c:strRef>
              <c:f>'type n destination'!$D$9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1074CB"/>
            </a:solidFill>
            <a:ln>
              <a:noFill/>
            </a:ln>
            <a:effectLst/>
          </c:spPr>
          <c:invertIfNegative val="0"/>
          <c:cat>
            <c:strRef>
              <c:f>'type n destination'!$B$10:$B$11</c:f>
              <c:strCache>
                <c:ptCount val="2"/>
                <c:pt idx="0">
                  <c:v>SVM '22</c:v>
                </c:pt>
                <c:pt idx="1">
                  <c:v>SVM '23</c:v>
                </c:pt>
              </c:strCache>
            </c:strRef>
          </c:cat>
          <c:val>
            <c:numRef>
              <c:f>'type n destination'!$D$10:$D$11</c:f>
              <c:numCache>
                <c:formatCode>#,##0</c:formatCode>
                <c:ptCount val="2"/>
                <c:pt idx="0">
                  <c:v>747</c:v>
                </c:pt>
                <c:pt idx="1">
                  <c:v>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5-4B87-972E-1F29B4865F5C}"/>
            </c:ext>
          </c:extLst>
        </c:ser>
        <c:ser>
          <c:idx val="2"/>
          <c:order val="2"/>
          <c:tx>
            <c:strRef>
              <c:f>'type n destination'!$E$9</c:f>
              <c:strCache>
                <c:ptCount val="1"/>
                <c:pt idx="0">
                  <c:v>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'type n destination'!$B$10:$B$11</c:f>
              <c:strCache>
                <c:ptCount val="2"/>
                <c:pt idx="0">
                  <c:v>SVM '22</c:v>
                </c:pt>
                <c:pt idx="1">
                  <c:v>SVM '23</c:v>
                </c:pt>
              </c:strCache>
            </c:strRef>
          </c:cat>
          <c:val>
            <c:numRef>
              <c:f>'type n destination'!$E$10:$E$11</c:f>
              <c:numCache>
                <c:formatCode>#,##0</c:formatCode>
                <c:ptCount val="2"/>
                <c:pt idx="0">
                  <c:v>8572</c:v>
                </c:pt>
                <c:pt idx="1">
                  <c:v>8337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5-4B87-972E-1F29B4865F5C}"/>
            </c:ext>
          </c:extLst>
        </c:ser>
        <c:ser>
          <c:idx val="3"/>
          <c:order val="3"/>
          <c:tx>
            <c:strRef>
              <c:f>'type n destination'!$F$9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'type n destination'!$B$10:$B$11</c:f>
              <c:strCache>
                <c:ptCount val="2"/>
                <c:pt idx="0">
                  <c:v>SVM '22</c:v>
                </c:pt>
                <c:pt idx="1">
                  <c:v>SVM '23</c:v>
                </c:pt>
              </c:strCache>
            </c:strRef>
          </c:cat>
          <c:val>
            <c:numRef>
              <c:f>'type n destination'!$F$10:$F$11</c:f>
              <c:numCache>
                <c:formatCode>#,##0</c:formatCode>
                <c:ptCount val="2"/>
                <c:pt idx="0">
                  <c:v>11647</c:v>
                </c:pt>
                <c:pt idx="1">
                  <c:v>11418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85-4B87-972E-1F29B4865F5C}"/>
            </c:ext>
          </c:extLst>
        </c:ser>
        <c:ser>
          <c:idx val="4"/>
          <c:order val="4"/>
          <c:tx>
            <c:strRef>
              <c:f>'type n destination'!$G$9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'type n destination'!$B$10:$B$11</c:f>
              <c:strCache>
                <c:ptCount val="2"/>
                <c:pt idx="0">
                  <c:v>SVM '22</c:v>
                </c:pt>
                <c:pt idx="1">
                  <c:v>SVM '23</c:v>
                </c:pt>
              </c:strCache>
            </c:strRef>
          </c:cat>
          <c:val>
            <c:numRef>
              <c:f>'type n destination'!$G$10:$G$11</c:f>
              <c:numCache>
                <c:formatCode>#,##0</c:formatCode>
                <c:ptCount val="2"/>
                <c:pt idx="0">
                  <c:v>615</c:v>
                </c:pt>
                <c:pt idx="1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85-4B87-972E-1F29B4865F5C}"/>
            </c:ext>
          </c:extLst>
        </c:ser>
        <c:ser>
          <c:idx val="5"/>
          <c:order val="5"/>
          <c:tx>
            <c:strRef>
              <c:f>'type n destination'!$H$9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'type n destination'!$B$10:$B$11</c:f>
              <c:strCache>
                <c:ptCount val="2"/>
                <c:pt idx="0">
                  <c:v>SVM '22</c:v>
                </c:pt>
                <c:pt idx="1">
                  <c:v>SVM '23</c:v>
                </c:pt>
              </c:strCache>
            </c:strRef>
          </c:cat>
          <c:val>
            <c:numRef>
              <c:f>'type n destination'!$H$10:$H$11</c:f>
              <c:numCache>
                <c:formatCode>#,##0</c:formatCode>
                <c:ptCount val="2"/>
                <c:pt idx="0">
                  <c:v>282</c:v>
                </c:pt>
                <c:pt idx="1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85-4B87-972E-1F29B4865F5C}"/>
            </c:ext>
          </c:extLst>
        </c:ser>
        <c:ser>
          <c:idx val="6"/>
          <c:order val="6"/>
          <c:tx>
            <c:strRef>
              <c:f>'type n destination'!$I$9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'type n destination'!$B$10:$B$11</c:f>
              <c:strCache>
                <c:ptCount val="2"/>
                <c:pt idx="0">
                  <c:v>SVM '22</c:v>
                </c:pt>
                <c:pt idx="1">
                  <c:v>SVM '23</c:v>
                </c:pt>
              </c:strCache>
            </c:strRef>
          </c:cat>
          <c:val>
            <c:numRef>
              <c:f>'type n destination'!$I$10:$I$11</c:f>
              <c:numCache>
                <c:formatCode>#,##0</c:formatCode>
                <c:ptCount val="2"/>
                <c:pt idx="0">
                  <c:v>2093</c:v>
                </c:pt>
                <c:pt idx="1">
                  <c:v>2484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85-4B87-972E-1F29B4865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916383"/>
        <c:axId val="108915423"/>
      </c:barChart>
      <c:catAx>
        <c:axId val="108916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915423"/>
        <c:crosses val="autoZero"/>
        <c:auto val="1"/>
        <c:lblAlgn val="ctr"/>
        <c:lblOffset val="100"/>
        <c:noMultiLvlLbl val="0"/>
      </c:catAx>
      <c:valAx>
        <c:axId val="108915423"/>
        <c:scaling>
          <c:orientation val="minMax"/>
          <c:max val="3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91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Car Imports (£)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'Car imports'!$B$6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0D2255"/>
            </a:solidFill>
            <a:ln>
              <a:noFill/>
            </a:ln>
            <a:effectLst/>
          </c:spPr>
          <c:invertIfNegative val="0"/>
          <c:cat>
            <c:strRef>
              <c:f>'Car imports'!$C$5:$H$5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'Car imports'!$C$6:$H$6</c:f>
              <c:numCache>
                <c:formatCode>#,##0</c:formatCode>
                <c:ptCount val="6"/>
                <c:pt idx="0">
                  <c:v>29941323033</c:v>
                </c:pt>
                <c:pt idx="1">
                  <c:v>23383600251</c:v>
                </c:pt>
                <c:pt idx="2">
                  <c:v>19539631047</c:v>
                </c:pt>
                <c:pt idx="3">
                  <c:v>27403696156</c:v>
                </c:pt>
                <c:pt idx="4">
                  <c:v>33328191045</c:v>
                </c:pt>
                <c:pt idx="5">
                  <c:v>32793273591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7-46C3-BDAE-3DE9173A550D}"/>
            </c:ext>
          </c:extLst>
        </c:ser>
        <c:ser>
          <c:idx val="1"/>
          <c:order val="1"/>
          <c:tx>
            <c:strRef>
              <c:f>'Car imports'!$B$7</c:f>
              <c:strCache>
                <c:ptCount val="1"/>
                <c:pt idx="0">
                  <c:v>Non-Eu</c:v>
                </c:pt>
              </c:strCache>
            </c:strRef>
          </c:tx>
          <c:spPr>
            <a:solidFill>
              <a:srgbClr val="1074CB"/>
            </a:solidFill>
            <a:ln>
              <a:noFill/>
            </a:ln>
            <a:effectLst/>
          </c:spPr>
          <c:invertIfNegative val="0"/>
          <c:cat>
            <c:strRef>
              <c:f>'Car imports'!$C$5:$H$5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'Car imports'!$C$7:$H$7</c:f>
              <c:numCache>
                <c:formatCode>#,##0</c:formatCode>
                <c:ptCount val="6"/>
                <c:pt idx="0">
                  <c:v>4325976947</c:v>
                </c:pt>
                <c:pt idx="1">
                  <c:v>3537830043</c:v>
                </c:pt>
                <c:pt idx="2">
                  <c:v>5334694833</c:v>
                </c:pt>
                <c:pt idx="3">
                  <c:v>8477590402</c:v>
                </c:pt>
                <c:pt idx="4">
                  <c:v>12105380158</c:v>
                </c:pt>
                <c:pt idx="5">
                  <c:v>12533381394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7-46C3-BDAE-3DE9173A5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7279759"/>
        <c:axId val="1737280591"/>
      </c:barChart>
      <c:lineChart>
        <c:grouping val="standard"/>
        <c:varyColors val="0"/>
        <c:ser>
          <c:idx val="2"/>
          <c:order val="2"/>
          <c:tx>
            <c:strRef>
              <c:f>'Car imports'!$B$8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666969"/>
              </a:solidFill>
              <a:round/>
            </a:ln>
            <a:effectLst/>
          </c:spPr>
          <c:marker>
            <c:symbol val="none"/>
          </c:marker>
          <c:cat>
            <c:strRef>
              <c:f>'Car imports'!$C$5:$H$5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2024 (RY)</c:v>
                </c:pt>
              </c:strCache>
            </c:strRef>
          </c:cat>
          <c:val>
            <c:numRef>
              <c:f>'Car imports'!$C$8:$H$8</c:f>
              <c:numCache>
                <c:formatCode>#,##0</c:formatCode>
                <c:ptCount val="6"/>
                <c:pt idx="0">
                  <c:v>34267299980</c:v>
                </c:pt>
                <c:pt idx="1">
                  <c:v>26921430294</c:v>
                </c:pt>
                <c:pt idx="2">
                  <c:v>24874325880</c:v>
                </c:pt>
                <c:pt idx="3">
                  <c:v>35881286558</c:v>
                </c:pt>
                <c:pt idx="4">
                  <c:v>45433571203</c:v>
                </c:pt>
                <c:pt idx="5">
                  <c:v>45326654985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17-46C3-BDAE-3DE9173A5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279759"/>
        <c:axId val="1737280591"/>
      </c:lineChart>
      <c:catAx>
        <c:axId val="173727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280591"/>
        <c:crosses val="autoZero"/>
        <c:auto val="1"/>
        <c:lblAlgn val="ctr"/>
        <c:lblOffset val="100"/>
        <c:noMultiLvlLbl val="0"/>
      </c:catAx>
      <c:valAx>
        <c:axId val="173728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279759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algn="ctr" rtl="0">
                  <a:defRPr lang="en-GB" sz="1197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81824078403218"/>
          <c:y val="0.12878725448048786"/>
          <c:w val="0.3234018123308004"/>
          <c:h val="5.4678982879171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1"/>
              <a:t>UK registrations - imports volume and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607176540258363E-2"/>
          <c:y val="0.17039370078740157"/>
          <c:w val="0.79996205557870714"/>
          <c:h val="0.70310112277631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'UK car reg imports'!$B$4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0D2255"/>
            </a:solidFill>
            <a:ln>
              <a:noFill/>
            </a:ln>
            <a:effectLst/>
          </c:spPr>
          <c:invertIfNegative val="0"/>
          <c:cat>
            <c:strRef>
              <c:f>'UK car reg imports'!$C$3:$L$3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RY '24</c:v>
                </c:pt>
              </c:strCache>
            </c:strRef>
          </c:cat>
          <c:val>
            <c:numRef>
              <c:f>'UK car reg imports'!$C$4:$L$4</c:f>
              <c:numCache>
                <c:formatCode>General</c:formatCode>
                <c:ptCount val="10"/>
                <c:pt idx="0">
                  <c:v>2278377</c:v>
                </c:pt>
                <c:pt idx="1">
                  <c:v>2313050</c:v>
                </c:pt>
                <c:pt idx="2">
                  <c:v>2173898</c:v>
                </c:pt>
                <c:pt idx="3">
                  <c:v>2080850</c:v>
                </c:pt>
                <c:pt idx="4">
                  <c:v>2048061</c:v>
                </c:pt>
                <c:pt idx="5">
                  <c:v>1425459</c:v>
                </c:pt>
                <c:pt idx="6">
                  <c:v>1438790</c:v>
                </c:pt>
                <c:pt idx="7">
                  <c:v>1450726</c:v>
                </c:pt>
                <c:pt idx="8">
                  <c:v>1720397</c:v>
                </c:pt>
                <c:pt idx="9">
                  <c:v>1774591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5-4AAA-84C2-41D5207B5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2085328"/>
        <c:axId val="1112078256"/>
      </c:barChart>
      <c:lineChart>
        <c:grouping val="standard"/>
        <c:varyColors val="0"/>
        <c:ser>
          <c:idx val="1"/>
          <c:order val="1"/>
          <c:tx>
            <c:strRef>
              <c:f>'UK car reg imports'!$B$5</c:f>
              <c:strCache>
                <c:ptCount val="1"/>
                <c:pt idx="0">
                  <c:v>Share</c:v>
                </c:pt>
              </c:strCache>
            </c:strRef>
          </c:tx>
          <c:spPr>
            <a:ln w="28575" cap="rnd">
              <a:solidFill>
                <a:srgbClr val="1074CB"/>
              </a:solidFill>
              <a:round/>
            </a:ln>
            <a:effectLst/>
          </c:spPr>
          <c:marker>
            <c:symbol val="none"/>
          </c:marker>
          <c:cat>
            <c:strRef>
              <c:f>'UK car reg imports'!$C$3:$L$3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RY '24</c:v>
                </c:pt>
              </c:strCache>
            </c:strRef>
          </c:cat>
          <c:val>
            <c:numRef>
              <c:f>'UK car reg imports'!$C$5:$L$5</c:f>
              <c:numCache>
                <c:formatCode>0.0%</c:formatCode>
                <c:ptCount val="10"/>
                <c:pt idx="0">
                  <c:v>0.86515071370718011</c:v>
                </c:pt>
                <c:pt idx="1">
                  <c:v>0.85898025316530913</c:v>
                </c:pt>
                <c:pt idx="2">
                  <c:v>0.8556575036693842</c:v>
                </c:pt>
                <c:pt idx="3">
                  <c:v>0.87905398355066244</c:v>
                </c:pt>
                <c:pt idx="4">
                  <c:v>0.88616916327007456</c:v>
                </c:pt>
                <c:pt idx="5">
                  <c:v>0.8739442474360295</c:v>
                </c:pt>
                <c:pt idx="6">
                  <c:v>0.87348627746434671</c:v>
                </c:pt>
                <c:pt idx="7">
                  <c:v>0.89880382612078957</c:v>
                </c:pt>
                <c:pt idx="8">
                  <c:v>0.90401901364858805</c:v>
                </c:pt>
                <c:pt idx="9">
                  <c:v>0.90298945675846209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E5-4AAA-84C2-41D5207B5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075760"/>
        <c:axId val="1112078672"/>
      </c:lineChart>
      <c:catAx>
        <c:axId val="111208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2078256"/>
        <c:crosses val="autoZero"/>
        <c:auto val="1"/>
        <c:lblAlgn val="ctr"/>
        <c:lblOffset val="100"/>
        <c:noMultiLvlLbl val="0"/>
      </c:catAx>
      <c:valAx>
        <c:axId val="111207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08532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3219099933273211E-4"/>
                <c:y val="7.3091853696132053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 algn="ctr" rtl="0">
                  <a:defRPr lang="en-GB" sz="1197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112078672"/>
        <c:scaling>
          <c:orientation val="minMax"/>
          <c:min val="0.8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2075760"/>
        <c:crosses val="max"/>
        <c:crossBetween val="between"/>
        <c:majorUnit val="2.0000000000000004E-2"/>
      </c:valAx>
      <c:catAx>
        <c:axId val="1112075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2078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8552055993"/>
          <c:y val="0.1067151501895596"/>
          <c:w val="0.34005118110236221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0.83056</cdr:x>
      <cdr:y>0.93056</cdr:y>
    </cdr:from>
    <cdr:to>
      <cdr:x>1</cdr:x>
      <cdr:y>0.9965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4EFAB61-53E2-DFF3-7B4C-E539637975EA}"/>
            </a:ext>
          </a:extLst>
        </cdr:cNvPr>
        <cdr:cNvSpPr txBox="1"/>
      </cdr:nvSpPr>
      <cdr:spPr>
        <a:xfrm xmlns:a="http://schemas.openxmlformats.org/drawingml/2006/main">
          <a:off x="4235748" y="3048608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bg1"/>
              </a:solidFill>
            </a:rPr>
            <a:t>Source: ONS</a:t>
          </a:r>
          <a:endParaRPr lang="en-GB" sz="8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495BF-7598-4279-A0C1-25AF8F265FEA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352FB-9C2E-4EDB-8A7F-2138F3A8C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7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3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635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87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2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9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30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7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6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81375-2B05-410B-A8D4-67C450DD7B4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63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63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1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81375-2B05-410B-A8D4-67C450DD7B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91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MT 18p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4941" y="836715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84941" y="1339953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2400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3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MMT Bullets 16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4941" y="837354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67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GB" b="1" dirty="0">
                <a:latin typeface="+mj-lt"/>
              </a:rPr>
              <a:t>Slide Title Here</a:t>
            </a:r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84941" y="1340588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609555" indent="-609555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44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GB" sz="4267" dirty="0"/>
              <a:t>16 </a:t>
            </a:r>
            <a:r>
              <a:rPr lang="en-GB" sz="4267" dirty="0" err="1"/>
              <a:t>pt</a:t>
            </a:r>
            <a:r>
              <a:rPr lang="en-GB" sz="4267" dirty="0"/>
              <a:t> Bullet pointed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0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MMT 14p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1"/>
          <p:cNvSpPr txBox="1">
            <a:spLocks noChangeArrowheads="1"/>
          </p:cNvSpPr>
          <p:nvPr userDrawn="1"/>
        </p:nvSpPr>
        <p:spPr bwMode="auto">
          <a:xfrm>
            <a:off x="10871200" y="6325009"/>
            <a:ext cx="1016000" cy="2974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282FB5F-C2C6-4374-AABA-BE1BC789EAA2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4941" y="836714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84941" y="1340357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1867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7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MMT 18p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4941" y="837065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67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GB" b="1" dirty="0">
                <a:latin typeface="+mj-lt"/>
              </a:rPr>
              <a:t>Slide Title Here</a:t>
            </a:r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84941" y="1340297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609555" indent="-609555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3200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GB" sz="4267" dirty="0"/>
              <a:t>18 </a:t>
            </a:r>
            <a:r>
              <a:rPr lang="en-GB" sz="4267" dirty="0" err="1"/>
              <a:t>pt</a:t>
            </a:r>
            <a:r>
              <a:rPr lang="en-GB" sz="4267" dirty="0"/>
              <a:t> Bullet pointed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8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C5164158-0CE9-4349-B3F5-2F2E57F0D0CB}" type="datetimeFigureOut">
              <a:rPr lang="en-US" smtClean="0">
                <a:solidFill>
                  <a:prstClr val="black"/>
                </a:solidFill>
              </a:rPr>
              <a:pPr defTabSz="1219140"/>
              <a:t>10/24/2024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5B259CC6-7B72-4137-928D-D85C24DCBB66}" type="slidenum">
              <a:rPr lang="en-US" smtClean="0">
                <a:solidFill>
                  <a:prstClr val="black"/>
                </a:solidFill>
              </a:rPr>
              <a:pPr defTabSz="121914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MT 14p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Untitled-4.png"/>
          <p:cNvPicPr>
            <a:picLocks noChangeAspect="1"/>
          </p:cNvPicPr>
          <p:nvPr userDrawn="1"/>
        </p:nvPicPr>
        <p:blipFill>
          <a:blip r:embed="rId2" cstate="print"/>
          <a:srcRect l="7487" b="35762"/>
          <a:stretch>
            <a:fillRect/>
          </a:stretch>
        </p:blipFill>
        <p:spPr bwMode="auto">
          <a:xfrm>
            <a:off x="0" y="6165852"/>
            <a:ext cx="11279717" cy="69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814923" y="6165865"/>
            <a:ext cx="6159500" cy="26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 dirty="0">
                <a:solidFill>
                  <a:srgbClr val="0D2255"/>
                </a:solidFill>
              </a:rPr>
              <a:t>THE SOCIETY OF MOTOR MANUFACTURERS AND TRADERS LIMITED</a:t>
            </a:r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814917" y="6468547"/>
            <a:ext cx="1016000" cy="26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>
            <a:spAutoFit/>
          </a:bodyPr>
          <a:lstStyle/>
          <a:p>
            <a:pPr defTabSz="91419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933" dirty="0">
                <a:solidFill>
                  <a:srgbClr val="0D2255"/>
                </a:solidFill>
                <a:cs typeface="Arial" charset="0"/>
              </a:rPr>
              <a:t>PAGE </a:t>
            </a:r>
            <a:fld id="{5F07096F-304A-4E07-A288-1AD6D0B15DF3}" type="slidenum">
              <a:rPr lang="en-US" altLang="en-US" sz="933" smtClean="0">
                <a:solidFill>
                  <a:srgbClr val="0D2255"/>
                </a:solidFill>
                <a:cs typeface="Arial" charset="0"/>
              </a:rPr>
              <a:pPr defTabSz="914196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933" dirty="0">
              <a:solidFill>
                <a:srgbClr val="0D2255"/>
              </a:solidFill>
              <a:cs typeface="Arial" charset="0"/>
            </a:endParaRPr>
          </a:p>
        </p:txBody>
      </p:sp>
      <p:pic>
        <p:nvPicPr>
          <p:cNvPr id="8" name="Picture 6" descr="16_SMMT_1_Master_Brandmark_(RGB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2520" y="165117"/>
            <a:ext cx="2328333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814917" y="6468547"/>
            <a:ext cx="1016000" cy="26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>
            <a:spAutoFit/>
          </a:bodyPr>
          <a:lstStyle/>
          <a:p>
            <a:pPr defTabSz="91419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933" dirty="0">
                <a:solidFill>
                  <a:srgbClr val="0D2255"/>
                </a:solidFill>
                <a:cs typeface="Arial" charset="0"/>
              </a:rPr>
              <a:t>PAGE </a:t>
            </a:r>
            <a:fld id="{916D801E-D772-4199-B195-3AAD5F6EAB64}" type="slidenum">
              <a:rPr lang="en-US" altLang="en-US" sz="933" smtClean="0">
                <a:solidFill>
                  <a:srgbClr val="0D2255"/>
                </a:solidFill>
                <a:cs typeface="Arial" charset="0"/>
              </a:rPr>
              <a:pPr defTabSz="914196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933" dirty="0">
              <a:solidFill>
                <a:srgbClr val="0D2255"/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4941" y="836735"/>
            <a:ext cx="10386483" cy="503239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3200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84941" y="1339953"/>
            <a:ext cx="10386483" cy="504155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24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1867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94120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MT 16p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4941" y="836735"/>
            <a:ext cx="10386483" cy="503239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3200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84941" y="1339953"/>
            <a:ext cx="10386483" cy="504155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24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2133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61377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MT 18p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4941" y="836735"/>
            <a:ext cx="10386483" cy="503239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3200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84941" y="1339953"/>
            <a:ext cx="10386483" cy="504155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24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2400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27211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MT Bullets 14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Untitled-4.png"/>
          <p:cNvPicPr>
            <a:picLocks noChangeAspect="1"/>
          </p:cNvPicPr>
          <p:nvPr userDrawn="1"/>
        </p:nvPicPr>
        <p:blipFill>
          <a:blip r:embed="rId2" cstate="print"/>
          <a:srcRect l="7487" b="35762"/>
          <a:stretch>
            <a:fillRect/>
          </a:stretch>
        </p:blipFill>
        <p:spPr bwMode="auto">
          <a:xfrm>
            <a:off x="0" y="6165852"/>
            <a:ext cx="11279717" cy="69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814923" y="6165865"/>
            <a:ext cx="6159500" cy="26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 dirty="0">
                <a:solidFill>
                  <a:srgbClr val="0D2255"/>
                </a:solidFill>
              </a:rPr>
              <a:t>THE SOCIETY OF MOTOR MANUFACTURERS AND TRADERS LIMITED</a:t>
            </a:r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814917" y="6468547"/>
            <a:ext cx="1016000" cy="26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>
            <a:spAutoFit/>
          </a:bodyPr>
          <a:lstStyle/>
          <a:p>
            <a:pPr defTabSz="91419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933" dirty="0">
                <a:solidFill>
                  <a:srgbClr val="0D2255"/>
                </a:solidFill>
                <a:cs typeface="Arial" charset="0"/>
              </a:rPr>
              <a:t>PAGE </a:t>
            </a:r>
            <a:fld id="{A522C264-4058-4C80-A376-05F3DFBBCECD}" type="slidenum">
              <a:rPr lang="en-US" altLang="en-US" sz="933" smtClean="0">
                <a:solidFill>
                  <a:srgbClr val="0D2255"/>
                </a:solidFill>
                <a:cs typeface="Arial" charset="0"/>
              </a:rPr>
              <a:pPr defTabSz="914196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933" dirty="0">
              <a:solidFill>
                <a:srgbClr val="0D2255"/>
              </a:solidFill>
              <a:cs typeface="Arial" charset="0"/>
            </a:endParaRPr>
          </a:p>
        </p:txBody>
      </p:sp>
      <p:pic>
        <p:nvPicPr>
          <p:cNvPr id="8" name="Picture 6" descr="16_SMMT_1_Master_Brandmark_(RGB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2520" y="165117"/>
            <a:ext cx="2328333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10871200" y="6324614"/>
            <a:ext cx="1016000" cy="32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>
            <a:spAutoFit/>
          </a:bodyPr>
          <a:lstStyle/>
          <a:p>
            <a:pPr algn="r" defTabSz="91419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333" dirty="0">
                <a:solidFill>
                  <a:srgbClr val="FFFFFF"/>
                </a:solidFill>
                <a:cs typeface="Arial" charset="0"/>
              </a:rPr>
              <a:t>PAGE </a:t>
            </a:r>
            <a:fld id="{616934FE-9B3B-415A-8B0F-F60C4EE20D25}" type="slidenum">
              <a:rPr lang="en-US" altLang="en-US" sz="1333" smtClean="0">
                <a:solidFill>
                  <a:srgbClr val="FFFFFF"/>
                </a:solidFill>
                <a:cs typeface="Arial" charset="0"/>
              </a:rPr>
              <a:pPr algn="r" defTabSz="914196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2667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4941" y="836735"/>
            <a:ext cx="10386483" cy="503239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3200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84941" y="1339953"/>
            <a:ext cx="10386483" cy="504155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24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457059" indent="-457059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67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85066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MT Bullets 16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4941" y="836735"/>
            <a:ext cx="10386483" cy="503239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3200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84941" y="1339953"/>
            <a:ext cx="10386483" cy="504155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24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457059" indent="-457059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133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00487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MT 18p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4941" y="836735"/>
            <a:ext cx="10386483" cy="503239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3200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84941" y="1339953"/>
            <a:ext cx="10386483" cy="504155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0" indent="0">
              <a:buNone/>
              <a:defRPr sz="24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 lIns="68565" tIns="34289" rIns="68565" bIns="34289">
            <a:normAutofit/>
          </a:bodyPr>
          <a:lstStyle>
            <a:lvl1pPr marL="457059" indent="-457059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2393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MT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1424" y="3356992"/>
            <a:ext cx="8544949" cy="0"/>
          </a:xfrm>
          <a:prstGeom prst="line">
            <a:avLst/>
          </a:prstGeom>
          <a:ln w="762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3" y="2924845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D225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815413" y="2420888"/>
            <a:ext cx="1056000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09570" rtl="0" eaLnBrk="1" latinLnBrk="0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lang="en-GB" sz="3200" b="1" kern="1200" dirty="0">
                <a:solidFill>
                  <a:srgbClr val="0D2255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15413" y="3429001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D2255"/>
                </a:solidFill>
                <a:latin typeface="Arial"/>
                <a:cs typeface="Arial"/>
              </a:defRPr>
            </a:lvl1pPr>
          </a:lstStyle>
          <a:p>
            <a:r>
              <a:rPr lang="en-GB" sz="1867" b="0" dirty="0">
                <a:solidFill>
                  <a:srgbClr val="1074CB"/>
                </a:solidFill>
              </a:rPr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29846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MT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1424" y="3356992"/>
            <a:ext cx="8544949" cy="0"/>
          </a:xfrm>
          <a:prstGeom prst="line">
            <a:avLst/>
          </a:prstGeom>
          <a:ln w="762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3" y="2924845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D225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815413" y="2420888"/>
            <a:ext cx="1056000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09570" rtl="0" eaLnBrk="1" latinLnBrk="0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lang="en-GB" sz="3200" b="1" kern="1200" dirty="0">
                <a:solidFill>
                  <a:srgbClr val="0D2255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15413" y="3429001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D2255"/>
                </a:solidFill>
                <a:latin typeface="Arial"/>
                <a:cs typeface="Arial"/>
              </a:defRPr>
            </a:lvl1pPr>
          </a:lstStyle>
          <a:p>
            <a:r>
              <a:rPr lang="en-GB" sz="1867" b="0" dirty="0">
                <a:solidFill>
                  <a:srgbClr val="1074CB"/>
                </a:solidFill>
              </a:rPr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8642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MT 14p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1"/>
          <p:cNvSpPr txBox="1">
            <a:spLocks noChangeArrowheads="1"/>
          </p:cNvSpPr>
          <p:nvPr userDrawn="1"/>
        </p:nvSpPr>
        <p:spPr bwMode="auto">
          <a:xfrm>
            <a:off x="814917" y="6469065"/>
            <a:ext cx="1016000" cy="2358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EC2B61D3-1B8E-4AA7-94EB-C5BE05865A50}" type="slidenum"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D22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4941" y="836715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84941" y="1339953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1867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1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MMT 18p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4941" y="838051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67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GB" b="1" dirty="0">
                <a:latin typeface="+mj-lt"/>
              </a:rPr>
              <a:t>Slide Title Here</a:t>
            </a:r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84941" y="1341284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3200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GB" sz="4267" dirty="0"/>
              <a:t>18 </a:t>
            </a:r>
            <a:r>
              <a:rPr lang="en-GB" sz="4267" dirty="0" err="1"/>
              <a:t>pt</a:t>
            </a:r>
            <a:r>
              <a:rPr lang="en-GB" sz="4267" dirty="0"/>
              <a:t> Body text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6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MMT 18p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4941" y="838037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67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84941" y="1341269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609555" indent="-609555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3200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9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MMT 18p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4941" y="838001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67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GB" b="1" dirty="0">
                <a:latin typeface="+mj-lt"/>
              </a:rPr>
              <a:t>Slide Title Here</a:t>
            </a:r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84941" y="1341233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609555" indent="-609555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3200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GB" sz="4267" dirty="0"/>
              <a:t>18 </a:t>
            </a:r>
            <a:r>
              <a:rPr lang="en-GB" sz="4267" dirty="0" err="1"/>
              <a:t>pt</a:t>
            </a:r>
            <a:r>
              <a:rPr lang="en-GB" sz="4267" dirty="0"/>
              <a:t> Bullet pointed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3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MMT Bullets 14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4941" y="837967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67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GB" b="1" dirty="0">
                <a:latin typeface="+mj-lt"/>
              </a:rPr>
              <a:t>Slide Title Here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84941" y="1341200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609555" indent="-609555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89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GB" sz="4267" dirty="0"/>
              <a:t>14 </a:t>
            </a:r>
            <a:r>
              <a:rPr lang="en-GB" sz="4267" dirty="0" err="1"/>
              <a:t>pt</a:t>
            </a:r>
            <a:r>
              <a:rPr lang="en-GB" sz="4267" dirty="0"/>
              <a:t> Bullet pointed text</a:t>
            </a:r>
            <a:endParaRPr lang="en-GB" dirty="0"/>
          </a:p>
        </p:txBody>
      </p:sp>
      <p:sp>
        <p:nvSpPr>
          <p:cNvPr id="11" name="Text Box 21"/>
          <p:cNvSpPr txBox="1">
            <a:spLocks noChangeArrowheads="1"/>
          </p:cNvSpPr>
          <p:nvPr userDrawn="1"/>
        </p:nvSpPr>
        <p:spPr bwMode="auto">
          <a:xfrm>
            <a:off x="10871200" y="6325232"/>
            <a:ext cx="1016000" cy="6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marR="0" lvl="0" indent="0" algn="r" defTabSz="162547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BB3AD7BE-BBDF-4317-BD3D-3BED368CA75B}" type="slidenum">
              <a:rPr kumimoji="0" 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625478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55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6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MMT Bullets 14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4941" y="837551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67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GB" b="1" dirty="0">
                <a:latin typeface="+mj-lt"/>
              </a:rPr>
              <a:t>Slide Title Here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84941" y="1340784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609555" indent="-609555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89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GB" sz="4267" dirty="0"/>
              <a:t>14 </a:t>
            </a:r>
            <a:r>
              <a:rPr lang="en-GB" sz="4267" dirty="0" err="1"/>
              <a:t>pt</a:t>
            </a:r>
            <a:r>
              <a:rPr lang="en-GB" sz="4267" dirty="0"/>
              <a:t> Bullet pointed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MMT Bullets 16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4941" y="837407"/>
            <a:ext cx="10386483" cy="503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67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GB" b="1" dirty="0">
                <a:latin typeface="+mj-lt"/>
              </a:rPr>
              <a:t>Slide Title Here</a:t>
            </a:r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84941" y="1340640"/>
            <a:ext cx="10386483" cy="504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609555" indent="-609555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44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GB" sz="4267" dirty="0"/>
              <a:t>16 </a:t>
            </a:r>
            <a:r>
              <a:rPr lang="en-GB" sz="4267" dirty="0" err="1"/>
              <a:t>pt</a:t>
            </a:r>
            <a:r>
              <a:rPr lang="en-GB" sz="4267" dirty="0"/>
              <a:t> Bullet pointed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0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Untitled-4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853"/>
            <a:ext cx="11279717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14923" y="6165853"/>
            <a:ext cx="6159500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SOCIETY OF MOTOR MANUFACTURERS AND TRADERS LIMITED</a:t>
            </a:r>
          </a:p>
        </p:txBody>
      </p:sp>
      <p:pic>
        <p:nvPicPr>
          <p:cNvPr id="3076" name="Picture 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290" y="112716"/>
            <a:ext cx="2755900" cy="70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>
            <a:off x="814917" y="6469065"/>
            <a:ext cx="1016000" cy="2358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EA516670-74CC-48B2-8F4E-B397434A4CC0}" type="slidenum"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D22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35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</a:defRPr>
      </a:lvl9pPr>
    </p:titleStyle>
    <p:bodyStyle>
      <a:lvl1pPr marL="457178" indent="-457178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Untitled-4.png"/>
          <p:cNvPicPr>
            <a:picLocks noChangeAspect="1"/>
          </p:cNvPicPr>
          <p:nvPr userDrawn="1"/>
        </p:nvPicPr>
        <p:blipFill>
          <a:blip r:embed="rId9" cstate="print"/>
          <a:srcRect l="7487" b="35762"/>
          <a:stretch>
            <a:fillRect/>
          </a:stretch>
        </p:blipFill>
        <p:spPr bwMode="auto">
          <a:xfrm>
            <a:off x="0" y="6165852"/>
            <a:ext cx="11279717" cy="69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13"/>
          <p:cNvSpPr txBox="1">
            <a:spLocks noChangeArrowheads="1"/>
          </p:cNvSpPr>
          <p:nvPr userDrawn="1"/>
        </p:nvSpPr>
        <p:spPr bwMode="auto">
          <a:xfrm>
            <a:off x="814923" y="6165865"/>
            <a:ext cx="6159500" cy="26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 dirty="0">
                <a:solidFill>
                  <a:srgbClr val="0D2255"/>
                </a:solidFill>
              </a:rPr>
              <a:t>THE SOCIETY OF MOTOR MANUFACTURERS AND TRADERS LIMITED</a:t>
            </a:r>
          </a:p>
        </p:txBody>
      </p:sp>
      <p:sp>
        <p:nvSpPr>
          <p:cNvPr id="14340" name="Text Box 21"/>
          <p:cNvSpPr txBox="1">
            <a:spLocks noChangeArrowheads="1"/>
          </p:cNvSpPr>
          <p:nvPr userDrawn="1"/>
        </p:nvSpPr>
        <p:spPr bwMode="auto">
          <a:xfrm>
            <a:off x="814917" y="6468547"/>
            <a:ext cx="1016000" cy="26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>
            <a:spAutoFit/>
          </a:bodyPr>
          <a:lstStyle/>
          <a:p>
            <a:pPr defTabSz="91419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933" dirty="0">
                <a:solidFill>
                  <a:srgbClr val="0D2255"/>
                </a:solidFill>
                <a:cs typeface="Arial" charset="0"/>
              </a:rPr>
              <a:t>PAGE </a:t>
            </a:r>
            <a:fld id="{466E535F-B1BF-4297-972F-904675C1DF34}" type="slidenum">
              <a:rPr lang="en-US" altLang="en-US" sz="933" smtClean="0">
                <a:solidFill>
                  <a:srgbClr val="0D2255"/>
                </a:solidFill>
                <a:cs typeface="Arial" charset="0"/>
              </a:rPr>
              <a:pPr defTabSz="914196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933" dirty="0">
              <a:solidFill>
                <a:srgbClr val="0D2255"/>
              </a:solidFill>
              <a:cs typeface="Arial" charset="0"/>
            </a:endParaRPr>
          </a:p>
        </p:txBody>
      </p:sp>
      <p:pic>
        <p:nvPicPr>
          <p:cNvPr id="13317" name="Picture 6" descr="16_SMMT_1_Master_Brandmark_(RGB).jp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2520" y="165117"/>
            <a:ext cx="2328333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7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411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884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256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76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7059" indent="-4570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310" indent="-3808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545" indent="-3047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0" indent="-3047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382" indent="-3047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792" indent="-304704" algn="l" defTabSz="12188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6" indent="-304704" algn="l" defTabSz="12188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632" indent="-304704" algn="l" defTabSz="12188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8" indent="-304704" algn="l" defTabSz="12188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11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0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6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78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8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99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20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7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77A134-DEF7-9B3C-D3BA-627D2E933C02}"/>
              </a:ext>
            </a:extLst>
          </p:cNvPr>
          <p:cNvSpPr/>
          <p:nvPr/>
        </p:nvSpPr>
        <p:spPr>
          <a:xfrm>
            <a:off x="0" y="2276872"/>
            <a:ext cx="12192000" cy="2016224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90"/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19403" y="2953539"/>
            <a:ext cx="10386483" cy="50415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October 2024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19403" y="2372883"/>
            <a:ext cx="10560000" cy="508747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UK Automotive Trade Snapshot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772667" y="3440826"/>
            <a:ext cx="4786399" cy="10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 baseline="0">
                <a:solidFill>
                  <a:srgbClr val="0D2255"/>
                </a:solidFill>
                <a:latin typeface="Arial"/>
                <a:ea typeface="+mn-ea"/>
                <a:cs typeface="Arial"/>
              </a:defRPr>
            </a:lvl1pPr>
            <a:lvl2pPr marL="990575" indent="-38099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en-GB" altLang="en-US" sz="1800" dirty="0">
                <a:solidFill>
                  <a:prstClr val="white"/>
                </a:solidFill>
              </a:rPr>
              <a:t>Matthew Croucher,</a:t>
            </a:r>
          </a:p>
          <a:p>
            <a:pPr defTabSz="914377"/>
            <a:r>
              <a:rPr lang="en-GB" altLang="en-US" sz="1800" dirty="0">
                <a:solidFill>
                  <a:prstClr val="white"/>
                </a:solidFill>
              </a:rPr>
              <a:t>Chief Economist, SMMT</a:t>
            </a:r>
            <a:endParaRPr lang="en-GB" altLang="en-US" sz="2000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95D48-3367-49FA-B095-03C0870EF479}"/>
              </a:ext>
            </a:extLst>
          </p:cNvPr>
          <p:cNvSpPr txBox="1"/>
          <p:nvPr/>
        </p:nvSpPr>
        <p:spPr>
          <a:xfrm>
            <a:off x="4966238" y="3440825"/>
            <a:ext cx="410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altLang="en-US" dirty="0">
                <a:solidFill>
                  <a:prstClr val="white"/>
                </a:solidFill>
                <a:latin typeface="Arial"/>
              </a:rPr>
              <a:t>Alessandro Marongiu</a:t>
            </a:r>
          </a:p>
          <a:p>
            <a:pPr defTabSz="914377"/>
            <a:r>
              <a:rPr lang="en-GB" altLang="en-US" dirty="0">
                <a:solidFill>
                  <a:prstClr val="white"/>
                </a:solidFill>
                <a:latin typeface="Arial"/>
              </a:rPr>
              <a:t>Senior Trade Policy Manager, SMMT</a:t>
            </a: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38786D1-CAD7-7FC1-E8CC-49EB26C06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68627"/>
            <a:ext cx="2784309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352C03-CEC7-7261-6D75-AC737FF18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82" y="1592031"/>
            <a:ext cx="4020868" cy="24167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44785-3CB4-F11A-6DD5-57F4B7451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933" dirty="0"/>
              <a:t>EU-UK Trade: EV vs ICE value</a:t>
            </a:r>
            <a:endParaRPr lang="en-GB" sz="293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331C1-ED57-B013-26A3-5EB06FEE61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Electrified vehicles driving regional trade growth</a:t>
            </a:r>
            <a:endParaRPr lang="en-GB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3F92F59-2830-AEB2-6B46-4CC1425A1D10}"/>
              </a:ext>
            </a:extLst>
          </p:cNvPr>
          <p:cNvSpPr txBox="1"/>
          <p:nvPr/>
        </p:nvSpPr>
        <p:spPr>
          <a:xfrm>
            <a:off x="10551344" y="6076582"/>
            <a:ext cx="1440160" cy="317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8990"/>
            <a:r>
              <a:rPr lang="en-US" sz="933" dirty="0">
                <a:solidFill>
                  <a:prstClr val="black"/>
                </a:solidFill>
                <a:latin typeface="Arial"/>
              </a:rPr>
              <a:t>Source: </a:t>
            </a:r>
            <a:r>
              <a:rPr lang="en-US" sz="933" dirty="0" err="1">
                <a:solidFill>
                  <a:prstClr val="black"/>
                </a:solidFill>
                <a:latin typeface="Arial"/>
              </a:rPr>
              <a:t>UKTradeInfo</a:t>
            </a:r>
            <a:endParaRPr lang="en-GB" sz="933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2E8EC0D-AB94-888D-C2E3-5025917DD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479456"/>
              </p:ext>
            </p:extLst>
          </p:nvPr>
        </p:nvGraphicFramePr>
        <p:xfrm>
          <a:off x="899868" y="1846907"/>
          <a:ext cx="6096000" cy="407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E269E5F-17F4-7248-48A4-C46A4636D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683" y="3719393"/>
            <a:ext cx="4020868" cy="24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3890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748AB7-8AC9-70FB-DDE9-E5D11FFD1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384" y="1850600"/>
            <a:ext cx="4030149" cy="222692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28885F-7F90-065B-9A19-3AD5AAEFF8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940" y="780921"/>
            <a:ext cx="10386483" cy="5032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UK-ROW Trade: EV vs ICE value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A0E7A-3E34-308C-F9C7-3DE5783128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941" y="1292990"/>
            <a:ext cx="10386483" cy="504155"/>
          </a:xfrm>
        </p:spPr>
        <p:txBody>
          <a:bodyPr/>
          <a:lstStyle/>
          <a:p>
            <a:r>
              <a:rPr lang="en-US" dirty="0"/>
              <a:t>Electrified vehicles becoming dominant for IM/EX with ROW </a:t>
            </a:r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8848AFE-9A3F-8E29-5B43-8611AE226173}"/>
              </a:ext>
            </a:extLst>
          </p:cNvPr>
          <p:cNvSpPr txBox="1"/>
          <p:nvPr/>
        </p:nvSpPr>
        <p:spPr>
          <a:xfrm>
            <a:off x="10224459" y="6137213"/>
            <a:ext cx="1440160" cy="317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8990"/>
            <a:r>
              <a:rPr lang="en-US" sz="933" dirty="0">
                <a:solidFill>
                  <a:prstClr val="black"/>
                </a:solidFill>
                <a:latin typeface="Arial"/>
              </a:rPr>
              <a:t>Source: </a:t>
            </a:r>
            <a:r>
              <a:rPr lang="en-US" sz="933" dirty="0" err="1">
                <a:solidFill>
                  <a:prstClr val="black"/>
                </a:solidFill>
                <a:latin typeface="Arial"/>
              </a:rPr>
              <a:t>UKTradeInfo</a:t>
            </a:r>
            <a:endParaRPr lang="en-GB" sz="933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D69DE8-641D-471D-B3CA-004F98AE3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583357"/>
              </p:ext>
            </p:extLst>
          </p:nvPr>
        </p:nvGraphicFramePr>
        <p:xfrm>
          <a:off x="884940" y="1948335"/>
          <a:ext cx="6096000" cy="400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2026190-60FC-CAD2-B583-0431391D8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384" y="3812777"/>
            <a:ext cx="4030149" cy="22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7920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CA887E-C4FC-033D-B8CA-786EFFCA86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941" y="690093"/>
            <a:ext cx="10386483" cy="50323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Parts and components: Total value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51068-B87D-0035-1108-050462F7E6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941" y="1193311"/>
            <a:ext cx="10386483" cy="504155"/>
          </a:xfrm>
        </p:spPr>
        <p:txBody>
          <a:bodyPr/>
          <a:lstStyle/>
          <a:p>
            <a:r>
              <a:rPr lang="en-GB" dirty="0"/>
              <a:t>European supply chain remains pivotal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0C682DC-3C8E-4489-062D-DA03E8D905B2}"/>
              </a:ext>
            </a:extLst>
          </p:cNvPr>
          <p:cNvSpPr txBox="1"/>
          <p:nvPr/>
        </p:nvSpPr>
        <p:spPr>
          <a:xfrm>
            <a:off x="10551344" y="5843154"/>
            <a:ext cx="1440160" cy="317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8990"/>
            <a:r>
              <a:rPr lang="en-US" sz="933" dirty="0">
                <a:solidFill>
                  <a:prstClr val="black"/>
                </a:solidFill>
                <a:latin typeface="Arial"/>
              </a:rPr>
              <a:t>Source: </a:t>
            </a:r>
            <a:r>
              <a:rPr lang="en-US" sz="933" dirty="0" err="1">
                <a:solidFill>
                  <a:prstClr val="black"/>
                </a:solidFill>
                <a:latin typeface="Arial"/>
              </a:rPr>
              <a:t>UKTradeInfo</a:t>
            </a:r>
            <a:endParaRPr lang="en-GB" sz="933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EF25C6-CE51-46A0-FEB2-FE39D2B772F3}"/>
              </a:ext>
            </a:extLst>
          </p:cNvPr>
          <p:cNvGrpSpPr/>
          <p:nvPr/>
        </p:nvGrpSpPr>
        <p:grpSpPr>
          <a:xfrm>
            <a:off x="623392" y="1988841"/>
            <a:ext cx="11233248" cy="3854313"/>
            <a:chOff x="467544" y="1491630"/>
            <a:chExt cx="9108504" cy="2890735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697DEA88-36C7-57F2-BB67-D0277B4DA83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71810965"/>
                </p:ext>
              </p:extLst>
            </p:nvPr>
          </p:nvGraphicFramePr>
          <p:xfrm>
            <a:off x="467544" y="1491630"/>
            <a:ext cx="4680520" cy="2890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F4D338E5-1E3D-582B-8B4F-923A0A2F71E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8512273"/>
                </p:ext>
              </p:extLst>
            </p:nvPr>
          </p:nvGraphicFramePr>
          <p:xfrm>
            <a:off x="5004048" y="1491631"/>
            <a:ext cx="4572000" cy="28907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6503558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65FFC8-28DA-20B5-EF62-479246F5D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851" y="594701"/>
            <a:ext cx="10386483" cy="5032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0C44C-C7A8-B199-0338-CE9E8A75CA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49696"/>
            <a:ext cx="11156828" cy="4704523"/>
          </a:xfrm>
        </p:spPr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Automotive has fully regained status of £100bn+ trade powerhouse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The sector is the largest exporter of British manufactured goods, and its weight is increasing despite headwinds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Expansion phase is slowing down, with import and export values flattening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The sector remains export-oriented, while domestic market remains open to imports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Post-Covid rebound offers mixed picture, with imports performing better than exports and a growing deficit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The EU is the dominant trading partner for imports and exports, including BEV imports despite fierce competition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The US is regaining central role for UK car exports after years of decline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Preferential market access to top export destinations is diminishing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Trade in electrified vehicles increasingly important, with ICE trade regularly below 2019 level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Driven by hybrids, UK EV exports have consistently outperformed ICE exports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Growth in electrified vehicle imports driven by BEVs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Despite continued interdependency, UK-EU trade has underperformed vs UK-ROW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Growth gap between EU and ROW post TCA has become structural for imports of finished vehicles and </a:t>
            </a:r>
            <a:br>
              <a:rPr lang="en-US" sz="1650" dirty="0"/>
            </a:br>
            <a:r>
              <a:rPr lang="en-US" sz="1650" dirty="0"/>
              <a:t>export of parts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The gap is wide on imports of BEVs, with ROW imports outpacing imports from the EU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50" dirty="0"/>
              <a:t>UK suppliers suffering worst consequences of new trade barriers, with parts exports to the EU below 2019</a:t>
            </a:r>
          </a:p>
        </p:txBody>
      </p:sp>
    </p:spTree>
    <p:extLst>
      <p:ext uri="{BB962C8B-B14F-4D97-AF65-F5344CB8AC3E}">
        <p14:creationId xmlns:p14="http://schemas.microsoft.com/office/powerpoint/2010/main" val="313497246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0A9388-A8FD-1F53-51D6-84D510BDC9D0}"/>
              </a:ext>
            </a:extLst>
          </p:cNvPr>
          <p:cNvSpPr txBox="1">
            <a:spLocks/>
          </p:cNvSpPr>
          <p:nvPr/>
        </p:nvSpPr>
        <p:spPr>
          <a:xfrm>
            <a:off x="884941" y="667400"/>
            <a:ext cx="10386483" cy="503239"/>
          </a:xfrm>
          <a:prstGeom prst="rect">
            <a:avLst/>
          </a:prstGeom>
        </p:spPr>
        <p:txBody>
          <a:bodyPr lIns="68565" tIns="34289" rIns="68565" bIns="34289">
            <a:normAutofit fontScale="92500"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 baseline="0">
                <a:solidFill>
                  <a:srgbClr val="0D2255"/>
                </a:solidFill>
                <a:latin typeface="+mj-lt"/>
                <a:ea typeface="+mn-ea"/>
                <a:cs typeface="+mn-cs"/>
              </a:defRPr>
            </a:lvl1pPr>
            <a:lvl2pPr marL="990310" indent="-3808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45" indent="-3047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60" indent="-3047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82" indent="-3047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92" indent="-304704" algn="l" defTabSz="12188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16" indent="-304704" algn="l" defTabSz="12188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32" indent="-304704" algn="l" defTabSz="12188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48" indent="-304704" algn="l" defTabSz="12188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Recommendations</a:t>
            </a:r>
            <a:endParaRPr lang="en-GB" dirty="0"/>
          </a:p>
        </p:txBody>
      </p:sp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410B835-B55B-71B0-9EF5-197791BCE2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" y="41565"/>
            <a:ext cx="12053455" cy="60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07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587B9D-745D-EA0F-FA17-30ACD54A9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453" y="473479"/>
            <a:ext cx="10386483" cy="5032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Total UK automotive trade value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25C36-C46A-AA08-9F51-EF886701F04A}"/>
              </a:ext>
            </a:extLst>
          </p:cNvPr>
          <p:cNvSpPr txBox="1"/>
          <p:nvPr/>
        </p:nvSpPr>
        <p:spPr>
          <a:xfrm>
            <a:off x="7824192" y="1413661"/>
            <a:ext cx="38913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Total automotive trade value has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fully recovered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Sector has consistently regained position of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£100bn+ trade hub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Landmark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£115bn 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threshold reached in 2023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Both imports and exports above pre-pandemic levels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£47bn 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auto exports in 2023:</a:t>
            </a:r>
            <a:endParaRPr lang="en-US" sz="2000" b="1" dirty="0">
              <a:solidFill>
                <a:srgbClr val="FF0000"/>
              </a:solidFill>
              <a:latin typeface="Arial"/>
            </a:endParaRP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£68bn 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auto imports in 2023 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Expansion phase slowing down (down £1bn in H12024 RY basis)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1B7500C-1ADE-374E-7DB7-167485822F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796952"/>
              </p:ext>
            </p:extLst>
          </p:nvPr>
        </p:nvGraphicFramePr>
        <p:xfrm>
          <a:off x="397432" y="1381545"/>
          <a:ext cx="7522771" cy="436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03350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357AE6-5FD0-BE66-522E-7E6F88897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941" y="653376"/>
            <a:ext cx="10386483" cy="5032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Automotive exports driving UK manufacturing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A01CC-5A2F-543A-3958-8312DCBCC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940" y="1169032"/>
            <a:ext cx="10386483" cy="504155"/>
          </a:xfrm>
        </p:spPr>
        <p:txBody>
          <a:bodyPr/>
          <a:lstStyle/>
          <a:p>
            <a:r>
              <a:rPr lang="en-US" dirty="0"/>
              <a:t>The sector is a key contributor to UK export performance</a:t>
            </a: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87ADA3-D952-3687-A289-AA6AE08DE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873215"/>
              </p:ext>
            </p:extLst>
          </p:nvPr>
        </p:nvGraphicFramePr>
        <p:xfrm>
          <a:off x="884942" y="1785637"/>
          <a:ext cx="6152701" cy="433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0A5A48-97F7-8713-C418-DFA934156AF5}"/>
              </a:ext>
            </a:extLst>
          </p:cNvPr>
          <p:cNvSpPr txBox="1"/>
          <p:nvPr/>
        </p:nvSpPr>
        <p:spPr>
          <a:xfrm>
            <a:off x="7248128" y="1785637"/>
            <a:ext cx="44164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UK automotive industry is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the largest exporter of British manufactured goods </a:t>
            </a:r>
            <a:endParaRPr lang="en-US" sz="2000" dirty="0">
              <a:solidFill>
                <a:srgbClr val="666969"/>
              </a:solidFill>
              <a:latin typeface="Arial"/>
            </a:endParaRP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Sectoral weight is increasing, with exports’ share reaching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13.9%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 between July 2023-June 2024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UK automotive exports have consistently covered more than 10% of all UK exports of manufactured goods despite facing major headwinds over the last 5 years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6969"/>
              </a:solidFill>
              <a:latin typeface="Arial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271EDAC-80F2-195F-4BB2-57E1D5A00640}"/>
              </a:ext>
            </a:extLst>
          </p:cNvPr>
          <p:cNvSpPr txBox="1"/>
          <p:nvPr/>
        </p:nvSpPr>
        <p:spPr>
          <a:xfrm>
            <a:off x="10224459" y="6117299"/>
            <a:ext cx="1440160" cy="317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8990"/>
            <a:r>
              <a:rPr lang="en-US" sz="933" dirty="0">
                <a:solidFill>
                  <a:prstClr val="black"/>
                </a:solidFill>
                <a:latin typeface="Arial"/>
              </a:rPr>
              <a:t>Source: ONS</a:t>
            </a:r>
            <a:endParaRPr lang="en-GB" sz="933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5806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9BD803-AADF-C33A-409E-B4CAE9622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29" y="509371"/>
            <a:ext cx="10386483" cy="5032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Total trade in finished vehicles</a:t>
            </a: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C5D3C1E-B834-FD99-04BB-0D26891EB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984731"/>
              </p:ext>
            </p:extLst>
          </p:nvPr>
        </p:nvGraphicFramePr>
        <p:xfrm>
          <a:off x="431372" y="1479285"/>
          <a:ext cx="8352929" cy="415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F2A8D61C-3CDD-21A2-C6B4-2A9838F32A9F}"/>
              </a:ext>
            </a:extLst>
          </p:cNvPr>
          <p:cNvSpPr txBox="1"/>
          <p:nvPr/>
        </p:nvSpPr>
        <p:spPr>
          <a:xfrm>
            <a:off x="10416480" y="6194497"/>
            <a:ext cx="1440160" cy="317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8990"/>
            <a:r>
              <a:rPr lang="en-US" sz="933" dirty="0">
                <a:solidFill>
                  <a:prstClr val="black"/>
                </a:solidFill>
                <a:latin typeface="Arial"/>
              </a:rPr>
              <a:t>Source: </a:t>
            </a:r>
            <a:r>
              <a:rPr lang="en-US" sz="933" dirty="0" err="1">
                <a:solidFill>
                  <a:prstClr val="black"/>
                </a:solidFill>
                <a:latin typeface="Arial"/>
              </a:rPr>
              <a:t>UKTradeInfo</a:t>
            </a:r>
            <a:endParaRPr lang="en-GB" sz="933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6451C-36EB-2872-F72A-2E57E8113019}"/>
              </a:ext>
            </a:extLst>
          </p:cNvPr>
          <p:cNvSpPr txBox="1"/>
          <p:nvPr/>
        </p:nvSpPr>
        <p:spPr>
          <a:xfrm>
            <a:off x="8784299" y="1479285"/>
            <a:ext cx="32643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IM-EX of all types of finished vehicles driving int. automotive trade (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£91bn+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)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</a:rPr>
              <a:t>Robust growth in 2023 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(+20.1% YoY)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</a:rPr>
              <a:t>Imports recovery stronger 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than exports’ (up 35.2% vs 5% in 2019-2023)</a:t>
            </a:r>
          </a:p>
          <a:p>
            <a:pPr defTabSz="1218990"/>
            <a:endParaRPr lang="en-US" sz="2000" dirty="0">
              <a:solidFill>
                <a:srgbClr val="666969"/>
              </a:solidFill>
              <a:latin typeface="Arial"/>
            </a:endParaRP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696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70392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97F876-56B9-6629-09A3-C191FF122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2758" y="547252"/>
            <a:ext cx="10386483" cy="5032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 export by value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F77FB-92F5-6374-3DE4-68759E7EB6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2758" y="1050470"/>
            <a:ext cx="10386483" cy="504155"/>
          </a:xfrm>
        </p:spPr>
        <p:txBody>
          <a:bodyPr/>
          <a:lstStyle/>
          <a:p>
            <a:r>
              <a:rPr lang="en-US" dirty="0"/>
              <a:t>A slow recovery</a:t>
            </a:r>
            <a:endParaRPr lang="en-GB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C92F991-17B8-8F74-EAE6-417638F96D30}"/>
              </a:ext>
            </a:extLst>
          </p:cNvPr>
          <p:cNvSpPr txBox="1"/>
          <p:nvPr/>
        </p:nvSpPr>
        <p:spPr>
          <a:xfrm>
            <a:off x="10416480" y="6194497"/>
            <a:ext cx="1440160" cy="317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8990"/>
            <a:r>
              <a:rPr lang="en-US" sz="933" dirty="0">
                <a:solidFill>
                  <a:prstClr val="black"/>
                </a:solidFill>
                <a:latin typeface="Arial"/>
              </a:rPr>
              <a:t>Source: </a:t>
            </a:r>
            <a:r>
              <a:rPr lang="en-US" sz="933" dirty="0" err="1">
                <a:solidFill>
                  <a:prstClr val="black"/>
                </a:solidFill>
                <a:latin typeface="Arial"/>
              </a:rPr>
              <a:t>UKTradeInfo</a:t>
            </a:r>
            <a:endParaRPr lang="en-GB" sz="933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21C4871-1A90-D924-B305-E97598BE8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421492"/>
              </p:ext>
            </p:extLst>
          </p:nvPr>
        </p:nvGraphicFramePr>
        <p:xfrm>
          <a:off x="623392" y="1894184"/>
          <a:ext cx="68651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26B96F6-81F9-220D-7823-557EDE4A95A0}"/>
              </a:ext>
            </a:extLst>
          </p:cNvPr>
          <p:cNvSpPr txBox="1"/>
          <p:nvPr/>
        </p:nvSpPr>
        <p:spPr>
          <a:xfrm>
            <a:off x="7632171" y="1894184"/>
            <a:ext cx="39364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Value of passenger car exports not fully recovered post-Covid, slightly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below £30bn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H12024 RY value of PC exports to the EU 6.1% smaller than pre-Covid/pre-Brexit levels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Value of PC exports to ROW underperformed between 2019-2023, but accelerated in 2024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6969"/>
              </a:solidFill>
              <a:latin typeface="Arial"/>
            </a:endParaRP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696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01762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BD7840-6133-4F42-A4B4-6B7457106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2758" y="585115"/>
            <a:ext cx="10386483" cy="50323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UK vehicle production - exports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76EEB-C2F4-4197-B08A-3DE7E0451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0575" y="1112128"/>
            <a:ext cx="11049893" cy="504155"/>
          </a:xfrm>
        </p:spPr>
        <p:txBody>
          <a:bodyPr>
            <a:normAutofit/>
          </a:bodyPr>
          <a:lstStyle/>
          <a:p>
            <a:r>
              <a:rPr lang="en-GB" dirty="0"/>
              <a:t>Heavy export focus: four in five cars and two in three CVs are exported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6F173-4BC0-7284-7C7D-F26C1DFF9EF9}"/>
              </a:ext>
            </a:extLst>
          </p:cNvPr>
          <p:cNvSpPr txBox="1"/>
          <p:nvPr/>
        </p:nvSpPr>
        <p:spPr>
          <a:xfrm>
            <a:off x="950439" y="1997884"/>
            <a:ext cx="48005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Vehicle output recovered to 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1m+ units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 in 2023, up 17%, as supply issues eased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Exports up 18.4%, share up to 77.1%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Car exports +7.6%, share to 78.9%. CVs +25.8%; share 63.9%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Into 2024, volumes have receded due to EV transition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Export share slipped to 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76% cars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, but up to 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66% CVs 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(rolling yr)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F9823-B933-880E-A54A-D3F7A870A5E1}"/>
              </a:ext>
            </a:extLst>
          </p:cNvPr>
          <p:cNvSpPr/>
          <p:nvPr/>
        </p:nvSpPr>
        <p:spPr>
          <a:xfrm>
            <a:off x="10307789" y="6085751"/>
            <a:ext cx="146557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9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SMMT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AC3482-4A50-4F82-BAD7-073181FFB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945938"/>
              </p:ext>
            </p:extLst>
          </p:nvPr>
        </p:nvGraphicFramePr>
        <p:xfrm>
          <a:off x="6096000" y="1965162"/>
          <a:ext cx="5698067" cy="405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5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BD7840-6133-4F42-A4B4-6B7457106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Car exports by type and destination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76EEB-C2F4-4197-B08A-3DE7E0451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2758" y="1363748"/>
            <a:ext cx="11049893" cy="504155"/>
          </a:xfrm>
        </p:spPr>
        <p:txBody>
          <a:bodyPr>
            <a:normAutofit/>
          </a:bodyPr>
          <a:lstStyle/>
          <a:p>
            <a:r>
              <a:rPr lang="en-GB" dirty="0"/>
              <a:t>Volume focus on EU, premium and SVM broader splits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1921B-0019-42C3-BD50-5819463C2146}"/>
              </a:ext>
            </a:extLst>
          </p:cNvPr>
          <p:cNvSpPr txBox="1"/>
          <p:nvPr/>
        </p:nvSpPr>
        <p:spPr>
          <a:xfrm>
            <a:off x="888333" y="1967337"/>
            <a:ext cx="4529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</a:rPr>
              <a:t>Volume OEMs saw 32.3% export growth in 2023, vs 6.8% premium, 3.9% SVMs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6969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</a:rPr>
              <a:t>85% Volume OEM X to EU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6969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</a:rPr>
              <a:t>Premiums X 39% to EU, 29% Asia and 25% America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6969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</a:rPr>
              <a:t>SVMs Asia is largest X destination, 41%, then America and then EU</a:t>
            </a:r>
            <a:endParaRPr lang="en-US" sz="2000" dirty="0">
              <a:solidFill>
                <a:srgbClr val="666969"/>
              </a:solidFill>
              <a:highlight>
                <a:srgbClr val="FFFF00"/>
              </a:highligh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696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D086B3-6F08-2B39-0772-B4D9446687D8}"/>
              </a:ext>
            </a:extLst>
          </p:cNvPr>
          <p:cNvSpPr/>
          <p:nvPr/>
        </p:nvSpPr>
        <p:spPr>
          <a:xfrm>
            <a:off x="10118782" y="6156367"/>
            <a:ext cx="146557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9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SMMT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1D9A9D-9B05-CA07-6E82-4417D2451225}"/>
              </a:ext>
            </a:extLst>
          </p:cNvPr>
          <p:cNvGrpSpPr/>
          <p:nvPr/>
        </p:nvGrpSpPr>
        <p:grpSpPr>
          <a:xfrm>
            <a:off x="5711957" y="1911935"/>
            <a:ext cx="6096000" cy="4179608"/>
            <a:chOff x="4283968" y="1433951"/>
            <a:chExt cx="4572000" cy="3134706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B9F5B66B-7B38-963A-A510-F32FDD85673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283968" y="1433951"/>
            <a:ext cx="4572000" cy="2070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5871FFED-8BF7-45B5-A6EF-0B28B2D17A3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283968" y="3496063"/>
            <a:ext cx="4572000" cy="1072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159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C7E0C5-105B-4550-41CB-9121151E7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Car imports by value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DA606-1A22-6DDA-B430-A3DF4AD27C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robust rebound</a:t>
            </a:r>
            <a:endParaRPr lang="en-GB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A563945-D70D-F1AE-DE21-8A0DF7847D29}"/>
              </a:ext>
            </a:extLst>
          </p:cNvPr>
          <p:cNvSpPr txBox="1"/>
          <p:nvPr/>
        </p:nvSpPr>
        <p:spPr>
          <a:xfrm>
            <a:off x="10224459" y="5445225"/>
            <a:ext cx="1440160" cy="3174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8990"/>
            <a:r>
              <a:rPr lang="en-US" sz="933" dirty="0">
                <a:solidFill>
                  <a:prstClr val="black"/>
                </a:solidFill>
                <a:latin typeface="Arial"/>
              </a:rPr>
              <a:t>Source: </a:t>
            </a:r>
            <a:r>
              <a:rPr lang="en-US" sz="933" dirty="0" err="1">
                <a:solidFill>
                  <a:prstClr val="black"/>
                </a:solidFill>
                <a:latin typeface="Arial"/>
              </a:rPr>
              <a:t>UKTradeInfo</a:t>
            </a:r>
            <a:endParaRPr lang="en-GB" sz="933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11D9A65-77B4-8855-3D75-8CE7EF48E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742892"/>
              </p:ext>
            </p:extLst>
          </p:nvPr>
        </p:nvGraphicFramePr>
        <p:xfrm>
          <a:off x="5519936" y="1843193"/>
          <a:ext cx="6025059" cy="391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07ED61-B1B2-6D2E-57CD-2732FFC364EF}"/>
              </a:ext>
            </a:extLst>
          </p:cNvPr>
          <p:cNvSpPr txBox="1"/>
          <p:nvPr/>
        </p:nvSpPr>
        <p:spPr>
          <a:xfrm>
            <a:off x="767408" y="2011762"/>
            <a:ext cx="4944549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8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Car imports value has rebounded strongly (up 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32.3% 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vs 2019)</a:t>
            </a:r>
          </a:p>
          <a:p>
            <a:pPr marL="380990" indent="-380990" defTabSz="1218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Both EU and non-EU imports are above 2019</a:t>
            </a:r>
          </a:p>
          <a:p>
            <a:pPr marL="380990" indent="-380990" defTabSz="1218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</a:rPr>
              <a:t>Imports from ROW grew by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189.8% 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compared to pre-Covid levels</a:t>
            </a:r>
          </a:p>
          <a:p>
            <a:pPr marL="380990" indent="-380990" defTabSz="1218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EU car imports up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9.5%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 vs 2019</a:t>
            </a:r>
          </a:p>
          <a:p>
            <a:pPr marL="380990" indent="-380990" defTabSz="1218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Car imports are 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flattening in line with industry trend</a:t>
            </a:r>
            <a:endParaRPr lang="en-US" sz="2000" dirty="0">
              <a:solidFill>
                <a:srgbClr val="66696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41252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BD7840-6133-4F42-A4B4-6B7457106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941" y="795380"/>
            <a:ext cx="10386483" cy="50323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New car registrations - imported cars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76EEB-C2F4-4197-B08A-3DE7E0451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2758" y="1322393"/>
            <a:ext cx="11049893" cy="504155"/>
          </a:xfrm>
        </p:spPr>
        <p:txBody>
          <a:bodyPr>
            <a:normAutofit/>
          </a:bodyPr>
          <a:lstStyle/>
          <a:p>
            <a:r>
              <a:rPr lang="en-GB" dirty="0"/>
              <a:t>Imports share hits new high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77325E-E2FF-9226-F314-D21B09554581}"/>
              </a:ext>
            </a:extLst>
          </p:cNvPr>
          <p:cNvSpPr/>
          <p:nvPr/>
        </p:nvSpPr>
        <p:spPr>
          <a:xfrm>
            <a:off x="10467254" y="6019490"/>
            <a:ext cx="146557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9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SMMT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91896-4092-82B8-28C8-6E7EFA05ED25}"/>
              </a:ext>
            </a:extLst>
          </p:cNvPr>
          <p:cNvSpPr txBox="1"/>
          <p:nvPr/>
        </p:nvSpPr>
        <p:spPr>
          <a:xfrm>
            <a:off x="902757" y="2050867"/>
            <a:ext cx="4521168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8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UK new car market remains open to the rest of the world</a:t>
            </a:r>
          </a:p>
          <a:p>
            <a:pPr marL="380990" indent="-380990" defTabSz="1218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Imported units 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90%+ </a:t>
            </a:r>
            <a:r>
              <a:rPr lang="en-US" sz="2000" dirty="0">
                <a:solidFill>
                  <a:srgbClr val="666969"/>
                </a:solidFill>
                <a:latin typeface="Arial"/>
              </a:rPr>
              <a:t>of new registrations – a new high</a:t>
            </a:r>
          </a:p>
          <a:p>
            <a:pPr marL="380990" indent="-380990" defTabSz="1218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Share stable in 2024</a:t>
            </a:r>
          </a:p>
          <a:p>
            <a:pPr marL="380990" indent="-380990" defTabSz="1218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Volumes rose 18.6% in 2023 to 1.72m – best since 2m+ level in 2019</a:t>
            </a:r>
          </a:p>
          <a:p>
            <a:pPr marL="380990" indent="-380990" defTabSz="1218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6969"/>
                </a:solidFill>
                <a:latin typeface="Arial"/>
              </a:rPr>
              <a:t>Volumes in 2024 up 4.1% in Jan-Sept period</a:t>
            </a: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969"/>
              </a:solidFill>
              <a:latin typeface="Arial"/>
            </a:endParaRPr>
          </a:p>
          <a:p>
            <a:pPr marL="380990" indent="-380990" defTabSz="121899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969"/>
              </a:solidFill>
              <a:latin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73D69D-E7A1-97F9-3EDC-D10EFD19A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247051"/>
              </p:ext>
            </p:extLst>
          </p:nvPr>
        </p:nvGraphicFramePr>
        <p:xfrm>
          <a:off x="5423925" y="1848549"/>
          <a:ext cx="6502232" cy="412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50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7_SMMT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MMT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Widescreen</PresentationFormat>
  <Paragraphs>118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37_SMMT PowerPoint Template</vt:lpstr>
      <vt:lpstr>4_SMMT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Marongiu</dc:creator>
  <cp:lastModifiedBy>Paul Large</cp:lastModifiedBy>
  <cp:revision>6</cp:revision>
  <dcterms:created xsi:type="dcterms:W3CDTF">2024-10-22T13:38:27Z</dcterms:created>
  <dcterms:modified xsi:type="dcterms:W3CDTF">2024-10-24T13:18:15Z</dcterms:modified>
</cp:coreProperties>
</file>